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tags/tag4.xml" ContentType="application/vnd.openxmlformats-officedocument.presentationml.tags+xml"/>
  <Override PartName="/ppt/notesSlides/notesSlide14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1" r:id="rId1"/>
  </p:sldMasterIdLst>
  <p:notesMasterIdLst>
    <p:notesMasterId r:id="rId33"/>
  </p:notesMasterIdLst>
  <p:sldIdLst>
    <p:sldId id="352" r:id="rId2"/>
    <p:sldId id="394" r:id="rId3"/>
    <p:sldId id="365" r:id="rId4"/>
    <p:sldId id="377" r:id="rId5"/>
    <p:sldId id="384" r:id="rId6"/>
    <p:sldId id="396" r:id="rId7"/>
    <p:sldId id="397" r:id="rId8"/>
    <p:sldId id="385" r:id="rId9"/>
    <p:sldId id="386" r:id="rId10"/>
    <p:sldId id="395" r:id="rId11"/>
    <p:sldId id="366" r:id="rId12"/>
    <p:sldId id="387" r:id="rId13"/>
    <p:sldId id="388" r:id="rId14"/>
    <p:sldId id="390" r:id="rId15"/>
    <p:sldId id="389" r:id="rId16"/>
    <p:sldId id="392" r:id="rId17"/>
    <p:sldId id="408" r:id="rId18"/>
    <p:sldId id="376" r:id="rId19"/>
    <p:sldId id="380" r:id="rId20"/>
    <p:sldId id="393" r:id="rId21"/>
    <p:sldId id="398" r:id="rId22"/>
    <p:sldId id="399" r:id="rId23"/>
    <p:sldId id="400" r:id="rId24"/>
    <p:sldId id="401" r:id="rId25"/>
    <p:sldId id="402" r:id="rId26"/>
    <p:sldId id="403" r:id="rId27"/>
    <p:sldId id="405" r:id="rId28"/>
    <p:sldId id="406" r:id="rId29"/>
    <p:sldId id="407" r:id="rId30"/>
    <p:sldId id="404" r:id="rId31"/>
    <p:sldId id="363" r:id="rId3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ukas wallrich" initials="lw" lastIdx="1" clrIdx="0">
    <p:extLst>
      <p:ext uri="{19B8F6BF-5375-455C-9EA6-DF929625EA0E}">
        <p15:presenceInfo xmlns:p15="http://schemas.microsoft.com/office/powerpoint/2012/main" userId="9cc34b299f979ce2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1E13753-532C-AC48-96FF-755B31EC0C5E}" v="1450" dt="2023-02-06T17:16:26.53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301" autoAdjust="0"/>
    <p:restoredTop sz="75238" autoAdjust="0"/>
  </p:normalViewPr>
  <p:slideViewPr>
    <p:cSldViewPr snapToGrid="0">
      <p:cViewPr varScale="1">
        <p:scale>
          <a:sx n="93" d="100"/>
          <a:sy n="93" d="100"/>
        </p:scale>
        <p:origin x="240" y="2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microsoft.com/office/2016/11/relationships/changesInfo" Target="changesInfos/changesInfo1.xml"/><Relationship Id="rId21" Type="http://schemas.openxmlformats.org/officeDocument/2006/relationships/slide" Target="slides/slide20.xml"/><Relationship Id="rId34" Type="http://schemas.openxmlformats.org/officeDocument/2006/relationships/commentAuthors" Target="comment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40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ukas Wallrich (Staff)" userId="74c9ee81-4c0d-413a-a571-5c8398ac27a1" providerId="ADAL" clId="{B1E13753-532C-AC48-96FF-755B31EC0C5E}"/>
    <pc:docChg chg="undo custSel addSld delSld modSld">
      <pc:chgData name="Lukas Wallrich (Staff)" userId="74c9ee81-4c0d-413a-a571-5c8398ac27a1" providerId="ADAL" clId="{B1E13753-532C-AC48-96FF-755B31EC0C5E}" dt="2023-02-06T17:16:26.530" v="109"/>
      <pc:docMkLst>
        <pc:docMk/>
      </pc:docMkLst>
      <pc:sldChg chg="modAnim">
        <pc:chgData name="Lukas Wallrich (Staff)" userId="74c9ee81-4c0d-413a-a571-5c8398ac27a1" providerId="ADAL" clId="{B1E13753-532C-AC48-96FF-755B31EC0C5E}" dt="2023-02-06T17:00:39.692" v="5"/>
        <pc:sldMkLst>
          <pc:docMk/>
          <pc:sldMk cId="3398091631" sldId="384"/>
        </pc:sldMkLst>
      </pc:sldChg>
      <pc:sldChg chg="modAnim">
        <pc:chgData name="Lukas Wallrich (Staff)" userId="74c9ee81-4c0d-413a-a571-5c8398ac27a1" providerId="ADAL" clId="{B1E13753-532C-AC48-96FF-755B31EC0C5E}" dt="2023-02-06T17:01:50.855" v="24"/>
        <pc:sldMkLst>
          <pc:docMk/>
          <pc:sldMk cId="2112044296" sldId="385"/>
        </pc:sldMkLst>
      </pc:sldChg>
      <pc:sldChg chg="modAnim">
        <pc:chgData name="Lukas Wallrich (Staff)" userId="74c9ee81-4c0d-413a-a571-5c8398ac27a1" providerId="ADAL" clId="{B1E13753-532C-AC48-96FF-755B31EC0C5E}" dt="2023-02-06T17:01:56.803" v="25"/>
        <pc:sldMkLst>
          <pc:docMk/>
          <pc:sldMk cId="254167884" sldId="386"/>
        </pc:sldMkLst>
      </pc:sldChg>
      <pc:sldChg chg="modAnim">
        <pc:chgData name="Lukas Wallrich (Staff)" userId="74c9ee81-4c0d-413a-a571-5c8398ac27a1" providerId="ADAL" clId="{B1E13753-532C-AC48-96FF-755B31EC0C5E}" dt="2023-02-06T17:02:16.701" v="27"/>
        <pc:sldMkLst>
          <pc:docMk/>
          <pc:sldMk cId="135540025" sldId="387"/>
        </pc:sldMkLst>
      </pc:sldChg>
      <pc:sldChg chg="modAnim">
        <pc:chgData name="Lukas Wallrich (Staff)" userId="74c9ee81-4c0d-413a-a571-5c8398ac27a1" providerId="ADAL" clId="{B1E13753-532C-AC48-96FF-755B31EC0C5E}" dt="2023-02-06T17:02:30.056" v="29"/>
        <pc:sldMkLst>
          <pc:docMk/>
          <pc:sldMk cId="2340093789" sldId="388"/>
        </pc:sldMkLst>
      </pc:sldChg>
      <pc:sldChg chg="modSp mod">
        <pc:chgData name="Lukas Wallrich (Staff)" userId="74c9ee81-4c0d-413a-a571-5c8398ac27a1" providerId="ADAL" clId="{B1E13753-532C-AC48-96FF-755B31EC0C5E}" dt="2023-02-06T17:02:43.463" v="30" actId="113"/>
        <pc:sldMkLst>
          <pc:docMk/>
          <pc:sldMk cId="2647124547" sldId="390"/>
        </pc:sldMkLst>
        <pc:spChg chg="mod">
          <ac:chgData name="Lukas Wallrich (Staff)" userId="74c9ee81-4c0d-413a-a571-5c8398ac27a1" providerId="ADAL" clId="{B1E13753-532C-AC48-96FF-755B31EC0C5E}" dt="2023-02-06T17:02:43.463" v="30" actId="113"/>
          <ac:spMkLst>
            <pc:docMk/>
            <pc:sldMk cId="2647124547" sldId="390"/>
            <ac:spMk id="3" creationId="{ADADFEEC-D7A8-FF1D-C907-687AA70B4EBF}"/>
          </ac:spMkLst>
        </pc:spChg>
      </pc:sldChg>
      <pc:sldChg chg="del">
        <pc:chgData name="Lukas Wallrich (Staff)" userId="74c9ee81-4c0d-413a-a571-5c8398ac27a1" providerId="ADAL" clId="{B1E13753-532C-AC48-96FF-755B31EC0C5E}" dt="2023-02-06T17:09:19.467" v="69" actId="2696"/>
        <pc:sldMkLst>
          <pc:docMk/>
          <pc:sldMk cId="2357911049" sldId="391"/>
        </pc:sldMkLst>
      </pc:sldChg>
      <pc:sldChg chg="addSp mod modAnim">
        <pc:chgData name="Lukas Wallrich (Staff)" userId="74c9ee81-4c0d-413a-a571-5c8398ac27a1" providerId="ADAL" clId="{B1E13753-532C-AC48-96FF-755B31EC0C5E}" dt="2023-02-06T17:03:04.223" v="33"/>
        <pc:sldMkLst>
          <pc:docMk/>
          <pc:sldMk cId="1859098379" sldId="392"/>
        </pc:sldMkLst>
        <pc:grpChg chg="add">
          <ac:chgData name="Lukas Wallrich (Staff)" userId="74c9ee81-4c0d-413a-a571-5c8398ac27a1" providerId="ADAL" clId="{B1E13753-532C-AC48-96FF-755B31EC0C5E}" dt="2023-02-06T17:03:02.055" v="32" actId="164"/>
          <ac:grpSpMkLst>
            <pc:docMk/>
            <pc:sldMk cId="1859098379" sldId="392"/>
            <ac:grpSpMk id="3" creationId="{A432AF43-ADC6-582B-703D-A723E7516D4B}"/>
          </ac:grpSpMkLst>
        </pc:grpChg>
      </pc:sldChg>
      <pc:sldChg chg="addSp delSp modSp mod delAnim modAnim">
        <pc:chgData name="Lukas Wallrich (Staff)" userId="74c9ee81-4c0d-413a-a571-5c8398ac27a1" providerId="ADAL" clId="{B1E13753-532C-AC48-96FF-755B31EC0C5E}" dt="2023-02-06T17:09:14.626" v="68" actId="1076"/>
        <pc:sldMkLst>
          <pc:docMk/>
          <pc:sldMk cId="3040915952" sldId="393"/>
        </pc:sldMkLst>
        <pc:spChg chg="del">
          <ac:chgData name="Lukas Wallrich (Staff)" userId="74c9ee81-4c0d-413a-a571-5c8398ac27a1" providerId="ADAL" clId="{B1E13753-532C-AC48-96FF-755B31EC0C5E}" dt="2023-02-06T17:08:53.507" v="55" actId="478"/>
          <ac:spMkLst>
            <pc:docMk/>
            <pc:sldMk cId="3040915952" sldId="393"/>
            <ac:spMk id="3" creationId="{34331FFE-853F-4F97-997B-3701EA64D089}"/>
          </ac:spMkLst>
        </pc:spChg>
        <pc:spChg chg="add del mod">
          <ac:chgData name="Lukas Wallrich (Staff)" userId="74c9ee81-4c0d-413a-a571-5c8398ac27a1" providerId="ADAL" clId="{B1E13753-532C-AC48-96FF-755B31EC0C5E}" dt="2023-02-06T17:08:55.878" v="57" actId="478"/>
          <ac:spMkLst>
            <pc:docMk/>
            <pc:sldMk cId="3040915952" sldId="393"/>
            <ac:spMk id="6" creationId="{22764724-BCB2-35E1-C015-17169BDB5AAF}"/>
          </ac:spMkLst>
        </pc:spChg>
        <pc:spChg chg="add mod">
          <ac:chgData name="Lukas Wallrich (Staff)" userId="74c9ee81-4c0d-413a-a571-5c8398ac27a1" providerId="ADAL" clId="{B1E13753-532C-AC48-96FF-755B31EC0C5E}" dt="2023-02-06T17:09:12.217" v="67" actId="20577"/>
          <ac:spMkLst>
            <pc:docMk/>
            <pc:sldMk cId="3040915952" sldId="393"/>
            <ac:spMk id="7" creationId="{5842914F-CF8A-B842-526B-5AEBF6189B3D}"/>
          </ac:spMkLst>
        </pc:spChg>
        <pc:picChg chg="add mod">
          <ac:chgData name="Lukas Wallrich (Staff)" userId="74c9ee81-4c0d-413a-a571-5c8398ac27a1" providerId="ADAL" clId="{B1E13753-532C-AC48-96FF-755B31EC0C5E}" dt="2023-02-06T17:09:14.626" v="68" actId="1076"/>
          <ac:picMkLst>
            <pc:docMk/>
            <pc:sldMk cId="3040915952" sldId="393"/>
            <ac:picMk id="8" creationId="{DA98F044-784C-F873-B0D1-535C3BC607D8}"/>
          </ac:picMkLst>
        </pc:picChg>
      </pc:sldChg>
      <pc:sldChg chg="modAnim">
        <pc:chgData name="Lukas Wallrich (Staff)" userId="74c9ee81-4c0d-413a-a571-5c8398ac27a1" providerId="ADAL" clId="{B1E13753-532C-AC48-96FF-755B31EC0C5E}" dt="2023-02-06T17:00:29.478" v="4"/>
        <pc:sldMkLst>
          <pc:docMk/>
          <pc:sldMk cId="2506397330" sldId="394"/>
        </pc:sldMkLst>
      </pc:sldChg>
      <pc:sldChg chg="modAnim">
        <pc:chgData name="Lukas Wallrich (Staff)" userId="74c9ee81-4c0d-413a-a571-5c8398ac27a1" providerId="ADAL" clId="{B1E13753-532C-AC48-96FF-755B31EC0C5E}" dt="2023-02-06T17:01:07.395" v="10"/>
        <pc:sldMkLst>
          <pc:docMk/>
          <pc:sldMk cId="1010130249" sldId="396"/>
        </pc:sldMkLst>
      </pc:sldChg>
      <pc:sldChg chg="modSp mod modAnim">
        <pc:chgData name="Lukas Wallrich (Staff)" userId="74c9ee81-4c0d-413a-a571-5c8398ac27a1" providerId="ADAL" clId="{B1E13753-532C-AC48-96FF-755B31EC0C5E}" dt="2023-02-06T17:01:38.344" v="23"/>
        <pc:sldMkLst>
          <pc:docMk/>
          <pc:sldMk cId="3861530294" sldId="397"/>
        </pc:sldMkLst>
        <pc:spChg chg="mod">
          <ac:chgData name="Lukas Wallrich (Staff)" userId="74c9ee81-4c0d-413a-a571-5c8398ac27a1" providerId="ADAL" clId="{B1E13753-532C-AC48-96FF-755B31EC0C5E}" dt="2023-02-06T17:01:24.291" v="21" actId="1038"/>
          <ac:spMkLst>
            <pc:docMk/>
            <pc:sldMk cId="3861530294" sldId="397"/>
            <ac:spMk id="11" creationId="{413DE15B-09A2-4323-B075-90437E278E96}"/>
          </ac:spMkLst>
        </pc:spChg>
      </pc:sldChg>
      <pc:sldChg chg="modAnim">
        <pc:chgData name="Lukas Wallrich (Staff)" userId="74c9ee81-4c0d-413a-a571-5c8398ac27a1" providerId="ADAL" clId="{B1E13753-532C-AC48-96FF-755B31EC0C5E}" dt="2023-02-06T17:09:34.003" v="71"/>
        <pc:sldMkLst>
          <pc:docMk/>
          <pc:sldMk cId="2783987508" sldId="398"/>
        </pc:sldMkLst>
      </pc:sldChg>
      <pc:sldChg chg="modAnim">
        <pc:chgData name="Lukas Wallrich (Staff)" userId="74c9ee81-4c0d-413a-a571-5c8398ac27a1" providerId="ADAL" clId="{B1E13753-532C-AC48-96FF-755B31EC0C5E}" dt="2023-02-06T17:09:47.420" v="73"/>
        <pc:sldMkLst>
          <pc:docMk/>
          <pc:sldMk cId="3454251560" sldId="399"/>
        </pc:sldMkLst>
      </pc:sldChg>
      <pc:sldChg chg="modSp modAnim">
        <pc:chgData name="Lukas Wallrich (Staff)" userId="74c9ee81-4c0d-413a-a571-5c8398ac27a1" providerId="ADAL" clId="{B1E13753-532C-AC48-96FF-755B31EC0C5E}" dt="2023-02-06T17:10:13.930" v="76"/>
        <pc:sldMkLst>
          <pc:docMk/>
          <pc:sldMk cId="4171245788" sldId="400"/>
        </pc:sldMkLst>
        <pc:spChg chg="mod">
          <ac:chgData name="Lukas Wallrich (Staff)" userId="74c9ee81-4c0d-413a-a571-5c8398ac27a1" providerId="ADAL" clId="{B1E13753-532C-AC48-96FF-755B31EC0C5E}" dt="2023-02-06T17:10:06.149" v="75" actId="113"/>
          <ac:spMkLst>
            <pc:docMk/>
            <pc:sldMk cId="4171245788" sldId="400"/>
            <ac:spMk id="5" creationId="{09DF05FF-9D50-62AC-F3DE-0C80E6296256}"/>
          </ac:spMkLst>
        </pc:spChg>
      </pc:sldChg>
      <pc:sldChg chg="modAnim">
        <pc:chgData name="Lukas Wallrich (Staff)" userId="74c9ee81-4c0d-413a-a571-5c8398ac27a1" providerId="ADAL" clId="{B1E13753-532C-AC48-96FF-755B31EC0C5E}" dt="2023-02-06T17:10:44.118" v="80"/>
        <pc:sldMkLst>
          <pc:docMk/>
          <pc:sldMk cId="4211540906" sldId="401"/>
        </pc:sldMkLst>
      </pc:sldChg>
      <pc:sldChg chg="modSp mod modAnim">
        <pc:chgData name="Lukas Wallrich (Staff)" userId="74c9ee81-4c0d-413a-a571-5c8398ac27a1" providerId="ADAL" clId="{B1E13753-532C-AC48-96FF-755B31EC0C5E}" dt="2023-02-06T17:11:06.740" v="85"/>
        <pc:sldMkLst>
          <pc:docMk/>
          <pc:sldMk cId="2919404660" sldId="402"/>
        </pc:sldMkLst>
        <pc:spChg chg="mod">
          <ac:chgData name="Lukas Wallrich (Staff)" userId="74c9ee81-4c0d-413a-a571-5c8398ac27a1" providerId="ADAL" clId="{B1E13753-532C-AC48-96FF-755B31EC0C5E}" dt="2023-02-06T17:10:50.720" v="81" actId="1076"/>
          <ac:spMkLst>
            <pc:docMk/>
            <pc:sldMk cId="2919404660" sldId="402"/>
            <ac:spMk id="3" creationId="{E266C598-281C-2BCE-2A22-4F105F7C671D}"/>
          </ac:spMkLst>
        </pc:spChg>
      </pc:sldChg>
      <pc:sldChg chg="addSp modSp mod modAnim">
        <pc:chgData name="Lukas Wallrich (Staff)" userId="74c9ee81-4c0d-413a-a571-5c8398ac27a1" providerId="ADAL" clId="{B1E13753-532C-AC48-96FF-755B31EC0C5E}" dt="2023-02-06T17:15:25.315" v="98"/>
        <pc:sldMkLst>
          <pc:docMk/>
          <pc:sldMk cId="1433909441" sldId="403"/>
        </pc:sldMkLst>
        <pc:picChg chg="add mod modCrop">
          <ac:chgData name="Lukas Wallrich (Staff)" userId="74c9ee81-4c0d-413a-a571-5c8398ac27a1" providerId="ADAL" clId="{B1E13753-532C-AC48-96FF-755B31EC0C5E}" dt="2023-02-06T17:12:13.459" v="94" actId="167"/>
          <ac:picMkLst>
            <pc:docMk/>
            <pc:sldMk cId="1433909441" sldId="403"/>
            <ac:picMk id="3" creationId="{EC6A0FCF-7804-CFB2-6F3F-C5D1A58F2001}"/>
          </ac:picMkLst>
        </pc:picChg>
        <pc:picChg chg="mod modCrop">
          <ac:chgData name="Lukas Wallrich (Staff)" userId="74c9ee81-4c0d-413a-a571-5c8398ac27a1" providerId="ADAL" clId="{B1E13753-532C-AC48-96FF-755B31EC0C5E}" dt="2023-02-06T17:11:50.757" v="91" actId="732"/>
          <ac:picMkLst>
            <pc:docMk/>
            <pc:sldMk cId="1433909441" sldId="403"/>
            <ac:picMk id="6" creationId="{2E001E22-645F-8358-7036-7468B7DA1378}"/>
          </ac:picMkLst>
        </pc:picChg>
      </pc:sldChg>
      <pc:sldChg chg="modAnim">
        <pc:chgData name="Lukas Wallrich (Staff)" userId="74c9ee81-4c0d-413a-a571-5c8398ac27a1" providerId="ADAL" clId="{B1E13753-532C-AC48-96FF-755B31EC0C5E}" dt="2023-02-06T17:15:47.073" v="102"/>
        <pc:sldMkLst>
          <pc:docMk/>
          <pc:sldMk cId="3764005047" sldId="405"/>
        </pc:sldMkLst>
      </pc:sldChg>
      <pc:sldChg chg="modAnim">
        <pc:chgData name="Lukas Wallrich (Staff)" userId="74c9ee81-4c0d-413a-a571-5c8398ac27a1" providerId="ADAL" clId="{B1E13753-532C-AC48-96FF-755B31EC0C5E}" dt="2023-02-06T17:16:15.473" v="107"/>
        <pc:sldMkLst>
          <pc:docMk/>
          <pc:sldMk cId="2558364552" sldId="406"/>
        </pc:sldMkLst>
      </pc:sldChg>
      <pc:sldChg chg="modAnim">
        <pc:chgData name="Lukas Wallrich (Staff)" userId="74c9ee81-4c0d-413a-a571-5c8398ac27a1" providerId="ADAL" clId="{B1E13753-532C-AC48-96FF-755B31EC0C5E}" dt="2023-02-06T17:16:26.530" v="109"/>
        <pc:sldMkLst>
          <pc:docMk/>
          <pc:sldMk cId="507685969" sldId="407"/>
        </pc:sldMkLst>
      </pc:sldChg>
      <pc:sldChg chg="addSp delSp modSp new mod">
        <pc:chgData name="Lukas Wallrich (Staff)" userId="74c9ee81-4c0d-413a-a571-5c8398ac27a1" providerId="ADAL" clId="{B1E13753-532C-AC48-96FF-755B31EC0C5E}" dt="2023-02-06T17:07:51.151" v="54" actId="1076"/>
        <pc:sldMkLst>
          <pc:docMk/>
          <pc:sldMk cId="2512717331" sldId="408"/>
        </pc:sldMkLst>
        <pc:spChg chg="del">
          <ac:chgData name="Lukas Wallrich (Staff)" userId="74c9ee81-4c0d-413a-a571-5c8398ac27a1" providerId="ADAL" clId="{B1E13753-532C-AC48-96FF-755B31EC0C5E}" dt="2023-02-06T17:05:05.802" v="35"/>
          <ac:spMkLst>
            <pc:docMk/>
            <pc:sldMk cId="2512717331" sldId="408"/>
            <ac:spMk id="3" creationId="{0A133951-34E3-7B9A-DEE9-81091F14E92E}"/>
          </ac:spMkLst>
        </pc:spChg>
        <pc:spChg chg="add mod">
          <ac:chgData name="Lukas Wallrich (Staff)" userId="74c9ee81-4c0d-413a-a571-5c8398ac27a1" providerId="ADAL" clId="{B1E13753-532C-AC48-96FF-755B31EC0C5E}" dt="2023-02-06T17:06:46.609" v="42" actId="2085"/>
          <ac:spMkLst>
            <pc:docMk/>
            <pc:sldMk cId="2512717331" sldId="408"/>
            <ac:spMk id="6" creationId="{047E5C53-D436-3733-FA90-827A0F6D8950}"/>
          </ac:spMkLst>
        </pc:spChg>
        <pc:spChg chg="add mod">
          <ac:chgData name="Lukas Wallrich (Staff)" userId="74c9ee81-4c0d-413a-a571-5c8398ac27a1" providerId="ADAL" clId="{B1E13753-532C-AC48-96FF-755B31EC0C5E}" dt="2023-02-06T17:07:30.203" v="44" actId="478"/>
          <ac:spMkLst>
            <pc:docMk/>
            <pc:sldMk cId="2512717331" sldId="408"/>
            <ac:spMk id="9" creationId="{E77E428D-384D-3C3C-5B44-937E29BBE795}"/>
          </ac:spMkLst>
        </pc:spChg>
        <pc:picChg chg="add del mod">
          <ac:chgData name="Lukas Wallrich (Staff)" userId="74c9ee81-4c0d-413a-a571-5c8398ac27a1" providerId="ADAL" clId="{B1E13753-532C-AC48-96FF-755B31EC0C5E}" dt="2023-02-06T17:07:30.203" v="44" actId="478"/>
          <ac:picMkLst>
            <pc:docMk/>
            <pc:sldMk cId="2512717331" sldId="408"/>
            <ac:picMk id="5" creationId="{2B950EBF-E373-0708-541D-5D1CB2E9311B}"/>
          </ac:picMkLst>
        </pc:picChg>
        <pc:picChg chg="add mod">
          <ac:chgData name="Lukas Wallrich (Staff)" userId="74c9ee81-4c0d-413a-a571-5c8398ac27a1" providerId="ADAL" clId="{B1E13753-532C-AC48-96FF-755B31EC0C5E}" dt="2023-02-06T17:07:36.006" v="50" actId="26606"/>
          <ac:picMkLst>
            <pc:docMk/>
            <pc:sldMk cId="2512717331" sldId="408"/>
            <ac:picMk id="7" creationId="{3D3707D8-9B0E-F42D-CC13-6ABDD8CA321E}"/>
          </ac:picMkLst>
        </pc:picChg>
        <pc:picChg chg="add mod">
          <ac:chgData name="Lukas Wallrich (Staff)" userId="74c9ee81-4c0d-413a-a571-5c8398ac27a1" providerId="ADAL" clId="{B1E13753-532C-AC48-96FF-755B31EC0C5E}" dt="2023-02-06T17:07:51.151" v="54" actId="1076"/>
          <ac:picMkLst>
            <pc:docMk/>
            <pc:sldMk cId="2512717331" sldId="408"/>
            <ac:picMk id="1026" creationId="{7395D3AB-199C-8CBB-C430-A843EF6F4027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43AA033-D06F-4026-B0B9-B73284884536}" type="datetimeFigureOut">
              <a:rPr lang="en-GB" smtClean="0"/>
              <a:t>06/02/2023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598262F-4E77-4005-A49E-2F8B762942A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602217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heguardian.com/science/2017/jun/27/profitable-business-scientific-publishing-bad-for-science" TargetMode="External"/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7">
            <a:extLst>
              <a:ext uri="{FF2B5EF4-FFF2-40B4-BE49-F238E27FC236}">
                <a16:creationId xmlns:a16="http://schemas.microsoft.com/office/drawing/2014/main" id="{3EB22AF3-94AE-4295-A318-5227653E850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E898CEC-10D9-4D87-B7C2-24750942F57B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7171" name="Rectangle 2">
            <a:extLst>
              <a:ext uri="{FF2B5EF4-FFF2-40B4-BE49-F238E27FC236}">
                <a16:creationId xmlns:a16="http://schemas.microsoft.com/office/drawing/2014/main" id="{01E366E5-DE5A-4F70-8679-BD14CEA0C64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ln/>
        </p:spPr>
      </p:sp>
      <p:sp>
        <p:nvSpPr>
          <p:cNvPr id="7172" name="Rectangle 3">
            <a:extLst>
              <a:ext uri="{FF2B5EF4-FFF2-40B4-BE49-F238E27FC236}">
                <a16:creationId xmlns:a16="http://schemas.microsoft.com/office/drawing/2014/main" id="{F3F243B7-F6E6-4C0D-B20C-C155756C0F6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45422140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This is called p-hacking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598262F-4E77-4005-A49E-2F8B762942A3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4392643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Tool for transparency – plans can and will change, but needs to be recorded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598262F-4E77-4005-A49E-2F8B762942A3}" type="slidenum">
              <a:rPr lang="en-GB" smtClean="0"/>
              <a:t>19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6034878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Identified 12 outlier selection techniques that are used in the literature – so lots of freedom here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598262F-4E77-4005-A49E-2F8B762942A3}" type="slidenum">
              <a:rPr lang="en-GB" smtClean="0"/>
              <a:t>23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0620498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Identified 12 outlier selection techniques that are used in the literature – so lots of freedom here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598262F-4E77-4005-A49E-2F8B762942A3}" type="slidenum">
              <a:rPr lang="en-GB" smtClean="0"/>
              <a:t>24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9551851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598262F-4E77-4005-A49E-2F8B762942A3}" type="slidenum">
              <a:rPr lang="en-GB" smtClean="0"/>
              <a:t>31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776644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598262F-4E77-4005-A49E-2F8B762942A3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3687831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Mix of problematic research practices, misunderstandings, and wrong motivations …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598262F-4E77-4005-A49E-2F8B762942A3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7990872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1/3 reproducible</a:t>
            </a:r>
          </a:p>
          <a:p>
            <a:r>
              <a:rPr lang="en-US" dirty="0"/>
              <a:t>Average effect size: ½ of original effect size</a:t>
            </a:r>
          </a:p>
          <a:p>
            <a:endParaRPr lang="en-US" dirty="0"/>
          </a:p>
          <a:p>
            <a:r>
              <a:rPr lang="en-US" dirty="0"/>
              <a:t>https://</a:t>
            </a:r>
            <a:r>
              <a:rPr lang="en-US" dirty="0" err="1"/>
              <a:t>www.science.org</a:t>
            </a:r>
            <a:r>
              <a:rPr lang="en-US" dirty="0"/>
              <a:t>/</a:t>
            </a:r>
            <a:r>
              <a:rPr lang="en-US" dirty="0" err="1"/>
              <a:t>doi</a:t>
            </a:r>
            <a:r>
              <a:rPr lang="en-US" dirty="0"/>
              <a:t>/10.1126/science.aac4716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598262F-4E77-4005-A49E-2F8B762942A3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4628000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1/3 reproducible</a:t>
            </a:r>
          </a:p>
          <a:p>
            <a:r>
              <a:rPr lang="en-US" dirty="0"/>
              <a:t>Average effect size: ½ of original effect size</a:t>
            </a:r>
          </a:p>
          <a:p>
            <a:endParaRPr lang="en-US" dirty="0"/>
          </a:p>
          <a:p>
            <a:r>
              <a:rPr lang="en-US" dirty="0"/>
              <a:t>https://</a:t>
            </a:r>
            <a:r>
              <a:rPr lang="en-US" dirty="0" err="1"/>
              <a:t>www.science.org</a:t>
            </a:r>
            <a:r>
              <a:rPr lang="en-US" dirty="0"/>
              <a:t>/</a:t>
            </a:r>
            <a:r>
              <a:rPr lang="en-US" dirty="0" err="1"/>
              <a:t>doi</a:t>
            </a:r>
            <a:r>
              <a:rPr lang="en-US" dirty="0"/>
              <a:t>/10.1126/science.aac4716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598262F-4E77-4005-A49E-2F8B762942A3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253635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42% ARP in Journal of Occupational and Organizational Psychology (other OP journals somewhat better)</a:t>
            </a:r>
          </a:p>
          <a:p>
            <a:r>
              <a:rPr lang="en-US" dirty="0"/>
              <a:t>Very imprecise method!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598262F-4E77-4005-A49E-2F8B762942A3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8540226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This matters because science is cumulative and depends on trust – if findings are not robust, we can’t build on them – and not expect practitioners to do so either.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598262F-4E77-4005-A49E-2F8B762942A3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3718469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>
                <a:hlinkClick r:id="rId3"/>
              </a:rPr>
              <a:t>https://www.theguardian.com/science/2017/jun/27/profitable-business-scientific-publishing-bad-for-science</a:t>
            </a:r>
            <a:endParaRPr lang="en-GB" dirty="0"/>
          </a:p>
          <a:p>
            <a:endParaRPr lang="en-GB" dirty="0"/>
          </a:p>
          <a:p>
            <a:r>
              <a:rPr lang="en-GB" dirty="0"/>
              <a:t>Good assessment of Elsevier’s market position by a business analyst: </a:t>
            </a:r>
          </a:p>
          <a:p>
            <a:r>
              <a:rPr lang="en-GB" dirty="0"/>
              <a:t>https://</a:t>
            </a:r>
            <a:r>
              <a:rPr lang="en-GB" dirty="0" err="1"/>
              <a:t>infrastructure.sparcopen.org</a:t>
            </a:r>
            <a:r>
              <a:rPr lang="en-GB" dirty="0"/>
              <a:t>/landscape-analysis/</a:t>
            </a:r>
            <a:r>
              <a:rPr lang="en-GB" dirty="0" err="1"/>
              <a:t>elsevier</a:t>
            </a:r>
            <a:r>
              <a:rPr lang="en-GB" dirty="0"/>
              <a:t>#:~:text=Elsevier%20operates%20at%20a%2037,operates%20at%20a%2023%25%20margin.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598262F-4E77-4005-A49E-2F8B762942A3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2537865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598262F-4E77-4005-A49E-2F8B762942A3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200494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7FFF21-1B8E-44D3-8B50-B1D360324B2D}" type="datetimeFigureOut">
              <a:rPr lang="en-GB" smtClean="0"/>
              <a:t>06/02/2023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BA9440-E160-417A-9589-9DFA9EE0B97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699216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7FFF21-1B8E-44D3-8B50-B1D360324B2D}" type="datetimeFigureOut">
              <a:rPr lang="en-GB" smtClean="0"/>
              <a:t>06/02/2023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BA9440-E160-417A-9589-9DFA9EE0B97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415179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7FFF21-1B8E-44D3-8B50-B1D360324B2D}" type="datetimeFigureOut">
              <a:rPr lang="en-GB" smtClean="0"/>
              <a:t>06/02/2023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BA9440-E160-417A-9589-9DFA9EE0B97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740785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7FFF21-1B8E-44D3-8B50-B1D360324B2D}" type="datetimeFigureOut">
              <a:rPr lang="en-GB" smtClean="0"/>
              <a:t>06/02/2023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BA9440-E160-417A-9589-9DFA9EE0B97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279183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7FFF21-1B8E-44D3-8B50-B1D360324B2D}" type="datetimeFigureOut">
              <a:rPr lang="en-GB" smtClean="0"/>
              <a:t>06/02/2023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BA9440-E160-417A-9589-9DFA9EE0B97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841395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7FFF21-1B8E-44D3-8B50-B1D360324B2D}" type="datetimeFigureOut">
              <a:rPr lang="en-GB" smtClean="0"/>
              <a:t>06/02/2023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BA9440-E160-417A-9589-9DFA9EE0B97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714679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7FFF21-1B8E-44D3-8B50-B1D360324B2D}" type="datetimeFigureOut">
              <a:rPr lang="en-GB" smtClean="0"/>
              <a:t>06/02/2023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BA9440-E160-417A-9589-9DFA9EE0B97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81791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7FFF21-1B8E-44D3-8B50-B1D360324B2D}" type="datetimeFigureOut">
              <a:rPr lang="en-GB" smtClean="0"/>
              <a:t>06/02/2023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BA9440-E160-417A-9589-9DFA9EE0B97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857516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7FFF21-1B8E-44D3-8B50-B1D360324B2D}" type="datetimeFigureOut">
              <a:rPr lang="en-GB" smtClean="0"/>
              <a:t>06/02/2023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BA9440-E160-417A-9589-9DFA9EE0B97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030972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7FFF21-1B8E-44D3-8B50-B1D360324B2D}" type="datetimeFigureOut">
              <a:rPr lang="en-GB" smtClean="0"/>
              <a:t>06/02/2023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BA9440-E160-417A-9589-9DFA9EE0B97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817068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7FFF21-1B8E-44D3-8B50-B1D360324B2D}" type="datetimeFigureOut">
              <a:rPr lang="en-GB" smtClean="0"/>
              <a:t>06/02/2023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BA9440-E160-417A-9589-9DFA9EE0B97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637876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7FFF21-1B8E-44D3-8B50-B1D360324B2D}" type="datetimeFigureOut">
              <a:rPr lang="en-GB" smtClean="0"/>
              <a:t>06/02/2023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BA9440-E160-417A-9589-9DFA9EE0B97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287212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  <p:sldLayoutId id="2147483682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.bin"/><Relationship Id="rId3" Type="http://schemas.openxmlformats.org/officeDocument/2006/relationships/tags" Target="../tags/tag3.xml"/><Relationship Id="rId7" Type="http://schemas.openxmlformats.org/officeDocument/2006/relationships/hyperlink" Target="mailto:l.wallrich@bbk.ac.uk" TargetMode="External"/><Relationship Id="rId12" Type="http://schemas.openxmlformats.org/officeDocument/2006/relationships/image" Target="../media/image5.svg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image" Target="../media/image1.jpg"/><Relationship Id="rId11" Type="http://schemas.openxmlformats.org/officeDocument/2006/relationships/image" Target="../media/image4.png"/><Relationship Id="rId5" Type="http://schemas.openxmlformats.org/officeDocument/2006/relationships/notesSlide" Target="../notesSlides/notesSlide1.xml"/><Relationship Id="rId10" Type="http://schemas.openxmlformats.org/officeDocument/2006/relationships/image" Target="../media/image3.jpeg"/><Relationship Id="rId4" Type="http://schemas.openxmlformats.org/officeDocument/2006/relationships/slideLayout" Target="../slideLayouts/slideLayout1.xml"/><Relationship Id="rId9" Type="http://schemas.openxmlformats.org/officeDocument/2006/relationships/image" Target="../media/image2.e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datacolada.org/98" TargetMode="External"/><Relationship Id="rId5" Type="http://schemas.openxmlformats.org/officeDocument/2006/relationships/hyperlink" Target="https://www.theguardian.com/science/head-quarters/2018/feb/16/mindless-eating-brian-wansink-is-there-something-rotten-behind-the-research" TargetMode="External"/><Relationship Id="rId4" Type="http://schemas.openxmlformats.org/officeDocument/2006/relationships/image" Target="../media/image5.sv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stat.columbia.edu/~gelman/research/unpublished/p_hacking.pdf" TargetMode="External"/><Relationship Id="rId5" Type="http://schemas.openxmlformats.org/officeDocument/2006/relationships/image" Target="../media/image19.png"/><Relationship Id="rId4" Type="http://schemas.openxmlformats.org/officeDocument/2006/relationships/image" Target="../media/image5.sv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svg"/><Relationship Id="rId3" Type="http://schemas.openxmlformats.org/officeDocument/2006/relationships/hyperlink" Target="https://bit.ly/syst-reviews" TargetMode="External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png"/><Relationship Id="rId4" Type="http://schemas.openxmlformats.org/officeDocument/2006/relationships/hyperlink" Target="https://psyarxiv.com/xy2dk/" TargetMode="Externa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sv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s://pure.tue.nl/ws/files/3745142/45533132772468.pdf" TargetMode="External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sv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sv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s://lukaswallrich.github.io/GoldCoreQuants/dealing-with-missing-data.html#example" TargetMode="External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sv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sv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5.sv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sv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elifesciences.org/articles/58237" TargetMode="External"/><Relationship Id="rId4" Type="http://schemas.openxmlformats.org/officeDocument/2006/relationships/image" Target="../media/image5.sv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hyperlink" Target="https://royalsocietypublishing.org/doi/10.1098/rsos.200566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replicationindex.com/2022/01/26/rr21/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picture containing indoor&#10;&#10;Description automatically generated">
            <a:extLst>
              <a:ext uri="{FF2B5EF4-FFF2-40B4-BE49-F238E27FC236}">
                <a16:creationId xmlns:a16="http://schemas.microsoft.com/office/drawing/2014/main" id="{BBB31DCD-E41B-B94D-AF25-EA2E82359828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029"/>
          <a:stretch/>
        </p:blipFill>
        <p:spPr>
          <a:xfrm flipH="1">
            <a:off x="11256084" y="-3259"/>
            <a:ext cx="1463835" cy="8152437"/>
          </a:xfrm>
          <a:prstGeom prst="rect">
            <a:avLst/>
          </a:prstGeom>
        </p:spPr>
      </p:pic>
      <p:pic>
        <p:nvPicPr>
          <p:cNvPr id="3" name="Picture 2" descr="A picture containing indoor&#10;&#10;Description automatically generated">
            <a:extLst>
              <a:ext uri="{FF2B5EF4-FFF2-40B4-BE49-F238E27FC236}">
                <a16:creationId xmlns:a16="http://schemas.microsoft.com/office/drawing/2014/main" id="{FA27E25D-3206-5956-24EB-34D82CA49B8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72571" y="14697"/>
            <a:ext cx="12228656" cy="8152437"/>
          </a:xfrm>
          <a:prstGeom prst="rect">
            <a:avLst/>
          </a:prstGeom>
        </p:spPr>
      </p:pic>
      <p:sp>
        <p:nvSpPr>
          <p:cNvPr id="6150" name="Rectangle 1">
            <a:extLst>
              <a:ext uri="{FF2B5EF4-FFF2-40B4-BE49-F238E27FC236}">
                <a16:creationId xmlns:a16="http://schemas.microsoft.com/office/drawing/2014/main" id="{5A104DF4-EFFD-4F0F-B936-939C0527B9C9}"/>
              </a:ext>
            </a:extLst>
          </p:cNvPr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0" y="-3259"/>
            <a:ext cx="12192000" cy="746804"/>
          </a:xfrm>
          <a:prstGeom prst="rect">
            <a:avLst/>
          </a:prstGeom>
          <a:solidFill>
            <a:schemeClr val="accent6">
              <a:lumMod val="75000"/>
              <a:alpha val="74117"/>
            </a:schemeClr>
          </a:solidFill>
          <a:ln>
            <a:noFill/>
          </a:ln>
        </p:spPr>
        <p:txBody>
          <a:bodyPr lIns="76200" tIns="76200" rIns="76200" bIns="76200" anchor="ctr"/>
          <a:lstStyle>
            <a:lvl1pPr>
              <a:spcBef>
                <a:spcPct val="20000"/>
              </a:spcBef>
              <a:buClr>
                <a:srgbClr val="998146"/>
              </a:buClr>
              <a:buChar char="–"/>
              <a:defRPr sz="40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spcBef>
                <a:spcPct val="20000"/>
              </a:spcBef>
              <a:buClr>
                <a:srgbClr val="998146"/>
              </a:buClr>
              <a:buChar char="–"/>
              <a:defRPr sz="40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998146"/>
              </a:buClr>
              <a:buChar char="–"/>
              <a:defRPr sz="4000" i="1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998146"/>
              </a:buClr>
              <a:buChar char="–"/>
              <a:defRPr sz="4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998146"/>
              </a:buClr>
              <a:buChar char="–"/>
              <a:defRPr sz="4000" i="1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98146"/>
              </a:buClr>
              <a:buChar char="–"/>
              <a:defRPr sz="4000" i="1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98146"/>
              </a:buClr>
              <a:buChar char="–"/>
              <a:defRPr sz="4000" i="1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98146"/>
              </a:buClr>
              <a:buChar char="–"/>
              <a:defRPr sz="4000" i="1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98146"/>
              </a:buClr>
              <a:buChar char="–"/>
              <a:defRPr sz="4000" i="1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algn="r" defTabSz="914400" eaLnBrk="0" fontAlgn="base" hangingPunct="0">
              <a:spcAft>
                <a:spcPct val="0"/>
              </a:spcAft>
              <a:buNone/>
              <a:defRPr/>
            </a:pPr>
            <a:r>
              <a:rPr lang="en-US" altLang="en-US" sz="2400" b="1" dirty="0">
                <a:solidFill>
                  <a:srgbClr val="000000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 Lukas Wallrich (</a:t>
            </a:r>
            <a:r>
              <a:rPr lang="en-US" altLang="en-US" sz="2400" b="1" dirty="0">
                <a:solidFill>
                  <a:srgbClr val="000000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  <a:hlinkClick r:id="rId7"/>
              </a:rPr>
              <a:t>l.wallrich@bbk.ac.uk</a:t>
            </a:r>
            <a:r>
              <a:rPr lang="en-US" altLang="en-US" sz="2400" b="1" dirty="0">
                <a:solidFill>
                  <a:srgbClr val="000000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)                                   </a:t>
            </a:r>
            <a:r>
              <a:rPr lang="en-US" altLang="en-US" sz="100" b="1" dirty="0">
                <a:solidFill>
                  <a:srgbClr val="000000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</a:t>
            </a:r>
            <a:endParaRPr lang="en-US" altLang="en-US" sz="100" b="1" dirty="0">
              <a:solidFill>
                <a:srgbClr val="333399"/>
              </a:solidFill>
              <a:latin typeface="Calibri" panose="020F050202020403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graphicFrame>
        <p:nvGraphicFramePr>
          <p:cNvPr id="6146" name="Object 6" hidden="1">
            <a:extLst>
              <a:ext uri="{FF2B5EF4-FFF2-40B4-BE49-F238E27FC236}">
                <a16:creationId xmlns:a16="http://schemas.microsoft.com/office/drawing/2014/main" id="{C40C388D-AEAD-4D66-B6AC-8486241E11D2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25589" y="1589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8" imgW="360" imgH="360" progId="TCLayout.ActiveDocument.1">
                  <p:embed/>
                </p:oleObj>
              </mc:Choice>
              <mc:Fallback>
                <p:oleObj name="think-cell Slide" r:id="rId8" imgW="360" imgH="360" progId="TCLayout.ActiveDocument.1">
                  <p:embed/>
                  <p:pic>
                    <p:nvPicPr>
                      <p:cNvPr id="6146" name="Object 6" hidden="1">
                        <a:extLst>
                          <a:ext uri="{FF2B5EF4-FFF2-40B4-BE49-F238E27FC236}">
                            <a16:creationId xmlns:a16="http://schemas.microsoft.com/office/drawing/2014/main" id="{C40C388D-AEAD-4D66-B6AC-8486241E11D2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5589" y="1589"/>
                        <a:ext cx="1587" cy="1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149" name="Rectangle 1">
            <a:extLst>
              <a:ext uri="{FF2B5EF4-FFF2-40B4-BE49-F238E27FC236}">
                <a16:creationId xmlns:a16="http://schemas.microsoft.com/office/drawing/2014/main" id="{365A5990-0E78-4267-9CA3-2964EF39DFA6}"/>
              </a:ext>
            </a:extLst>
          </p:cNvPr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0" y="1972715"/>
            <a:ext cx="4690336" cy="2912569"/>
          </a:xfrm>
          <a:prstGeom prst="rect">
            <a:avLst/>
          </a:prstGeom>
          <a:solidFill>
            <a:srgbClr val="FFFFFF">
              <a:alpha val="74117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6200" tIns="76200" rIns="76200" bIns="76200" anchor="ctr"/>
          <a:lstStyle>
            <a:lvl1pPr>
              <a:spcBef>
                <a:spcPct val="20000"/>
              </a:spcBef>
              <a:buClr>
                <a:srgbClr val="998146"/>
              </a:buClr>
              <a:buChar char="–"/>
              <a:defRPr sz="40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spcBef>
                <a:spcPct val="20000"/>
              </a:spcBef>
              <a:buClr>
                <a:srgbClr val="998146"/>
              </a:buClr>
              <a:buChar char="–"/>
              <a:defRPr sz="40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998146"/>
              </a:buClr>
              <a:buChar char="–"/>
              <a:defRPr sz="4000" i="1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998146"/>
              </a:buClr>
              <a:buChar char="–"/>
              <a:defRPr sz="4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998146"/>
              </a:buClr>
              <a:buChar char="–"/>
              <a:defRPr sz="4000" i="1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98146"/>
              </a:buClr>
              <a:buChar char="–"/>
              <a:defRPr sz="4000" i="1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98146"/>
              </a:buClr>
              <a:buChar char="–"/>
              <a:defRPr sz="4000" i="1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98146"/>
              </a:buClr>
              <a:buChar char="–"/>
              <a:defRPr sz="4000" i="1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98146"/>
              </a:buClr>
              <a:buChar char="–"/>
              <a:defRPr sz="4000" i="1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algn="ctr" defTabSz="914400" eaLnBrk="0" fontAlgn="base" hangingPunct="0">
              <a:spcAft>
                <a:spcPct val="0"/>
              </a:spcAft>
              <a:buNone/>
              <a:defRPr/>
            </a:pPr>
            <a:r>
              <a:rPr lang="en-US" altLang="en-US" sz="3400" b="1" dirty="0">
                <a:solidFill>
                  <a:srgbClr val="C00000"/>
                </a:solidFill>
              </a:rPr>
              <a:t>Questionable Research Practices</a:t>
            </a:r>
          </a:p>
          <a:p>
            <a:pPr algn="ctr" defTabSz="914400" eaLnBrk="0" fontAlgn="base" hangingPunct="0">
              <a:spcAft>
                <a:spcPct val="0"/>
              </a:spcAft>
              <a:buNone/>
              <a:defRPr/>
            </a:pPr>
            <a:r>
              <a:rPr lang="en-US" altLang="en-US" sz="2800" b="1" dirty="0">
                <a:solidFill>
                  <a:srgbClr val="002060"/>
                </a:solidFill>
              </a:rPr>
              <a:t>Avoiding temptation, producing robust findings</a:t>
            </a:r>
          </a:p>
        </p:txBody>
      </p:sp>
      <p:pic>
        <p:nvPicPr>
          <p:cNvPr id="2109" name="Picture 61" descr="Tate Harmer appointed by Birkbeck University of London - Tate + Co">
            <a:extLst>
              <a:ext uri="{FF2B5EF4-FFF2-40B4-BE49-F238E27FC236}">
                <a16:creationId xmlns:a16="http://schemas.microsoft.com/office/drawing/2014/main" id="{6C567511-64A5-7777-ACEF-0B1BA9FE06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91223" y="11253"/>
            <a:ext cx="2400777" cy="7468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Camera 4">
            <a:extLst>
              <a:ext uri="{FF2B5EF4-FFF2-40B4-BE49-F238E27FC236}">
                <a16:creationId xmlns:a16="http://schemas.microsoft.com/office/drawing/2014/main" id="{2C60A08D-9D20-FE92-3373-F92C01893C43}"/>
              </a:ext>
            </a:extLst>
          </p:cNvPr>
          <p:cNvPicPr>
            <a:picLocks noChangeAspect="1"/>
            <a:extLst>
              <a:ext uri="{51228E76-BA90-4043-B771-695A4F85340A}">
                <alf:liveFeedProps xmlns:alf="http://schemas.microsoft.com/office/drawing/2021/livefeed"/>
              </a:ext>
            </a:extLst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8421250" y="1323832"/>
            <a:ext cx="3770750" cy="5534168"/>
          </a:xfrm>
          <a:prstGeom prst="rect">
            <a:avLst/>
          </a:prstGeom>
          <a:ln>
            <a:noFill/>
          </a:ln>
          <a:effectLst>
            <a:softEdge rad="127000"/>
          </a:effectLst>
        </p:spPr>
      </p:pic>
    </p:spTree>
    <p:extLst>
      <p:ext uri="{BB962C8B-B14F-4D97-AF65-F5344CB8AC3E}">
        <p14:creationId xmlns:p14="http://schemas.microsoft.com/office/powerpoint/2010/main" val="13410585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2884"/>
    </mc:Choice>
    <mc:Fallback xmlns="">
      <p:transition spd="slow" advTm="12884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Content Placeholder 4" descr="A picture containing indoor&#10;&#10;Description automatically generated">
            <a:extLst>
              <a:ext uri="{FF2B5EF4-FFF2-40B4-BE49-F238E27FC236}">
                <a16:creationId xmlns:a16="http://schemas.microsoft.com/office/drawing/2014/main" id="{3C52DC7A-4BE6-F904-A51E-687731A6DEA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909" b="4105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pic>
        <p:nvPicPr>
          <p:cNvPr id="6" name="Camera 5">
            <a:extLst>
              <a:ext uri="{FF2B5EF4-FFF2-40B4-BE49-F238E27FC236}">
                <a16:creationId xmlns:a16="http://schemas.microsoft.com/office/drawing/2014/main" id="{8A243EDC-C63E-4FB3-23DF-009B04619F50}"/>
              </a:ext>
            </a:extLst>
          </p:cNvPr>
          <p:cNvPicPr>
            <a:picLocks noChangeAspect="1"/>
            <a:extLst>
              <a:ext uri="{51228E76-BA90-4043-B771-695A4F85340A}">
                <alf:liveFeedProps xmlns:alf="http://schemas.microsoft.com/office/drawing/2021/livefeed"/>
              </a:ext>
            </a:extLst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421250" y="1323832"/>
            <a:ext cx="3770750" cy="5534168"/>
          </a:xfrm>
          <a:prstGeom prst="rect">
            <a:avLst/>
          </a:prstGeom>
          <a:ln>
            <a:noFill/>
          </a:ln>
          <a:effectLst>
            <a:softEdge rad="127000"/>
          </a:effectLst>
        </p:spPr>
      </p:pic>
    </p:spTree>
    <p:extLst>
      <p:ext uri="{BB962C8B-B14F-4D97-AF65-F5344CB8AC3E}">
        <p14:creationId xmlns:p14="http://schemas.microsoft.com/office/powerpoint/2010/main" val="120278008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E365E8-54A4-4EC1-A74A-DF1F88F53F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Why is this happening</a:t>
            </a:r>
          </a:p>
        </p:txBody>
      </p:sp>
      <p:pic>
        <p:nvPicPr>
          <p:cNvPr id="7" name="Camera 6">
            <a:extLst>
              <a:ext uri="{FF2B5EF4-FFF2-40B4-BE49-F238E27FC236}">
                <a16:creationId xmlns:a16="http://schemas.microsoft.com/office/drawing/2014/main" id="{08AF77FD-6E9B-0815-FFB2-22678FB4046E}"/>
              </a:ext>
            </a:extLst>
          </p:cNvPr>
          <p:cNvPicPr>
            <a:picLocks noChangeAspect="1"/>
            <a:extLst>
              <a:ext uri="{51228E76-BA90-4043-B771-695A4F85340A}">
                <alf:liveFeedProps xmlns:alf="http://schemas.microsoft.com/office/drawing/2021/livefeed"/>
              </a:ext>
            </a:extLst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421250" y="1323832"/>
            <a:ext cx="3770750" cy="5534168"/>
          </a:xfrm>
          <a:prstGeom prst="rect">
            <a:avLst/>
          </a:prstGeom>
          <a:ln>
            <a:noFill/>
          </a:ln>
          <a:effectLst>
            <a:softEdge rad="127000"/>
          </a:effectLst>
        </p:spPr>
      </p:pic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1E6D7C36-E00E-7F58-7B2E-03AF5F8A3C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77755"/>
            <a:ext cx="10515600" cy="4893228"/>
          </a:xfrm>
        </p:spPr>
        <p:txBody>
          <a:bodyPr>
            <a:normAutofit/>
          </a:bodyPr>
          <a:lstStyle/>
          <a:p>
            <a:r>
              <a:rPr lang="en-GB" dirty="0"/>
              <a:t>Fraud (e.g., data fabrication/modification)</a:t>
            </a:r>
          </a:p>
          <a:p>
            <a:pPr lvl="1"/>
            <a:r>
              <a:rPr lang="en-GB" dirty="0"/>
              <a:t>2% of scientists admit to having done</a:t>
            </a:r>
            <a:br>
              <a:rPr lang="en-GB" dirty="0"/>
            </a:br>
            <a:r>
              <a:rPr lang="en-GB" dirty="0"/>
              <a:t>this at some point (Fanelli, 2009)</a:t>
            </a:r>
          </a:p>
          <a:p>
            <a:pPr lvl="1"/>
            <a:r>
              <a:rPr lang="en-GB" dirty="0"/>
              <a:t>Can be caught </a:t>
            </a:r>
          </a:p>
          <a:p>
            <a:pPr lvl="2"/>
            <a:r>
              <a:rPr lang="en-GB" dirty="0"/>
              <a:t>E.g., </a:t>
            </a:r>
            <a:r>
              <a:rPr lang="en-GB" dirty="0">
                <a:hlinkClick r:id="rId5"/>
              </a:rPr>
              <a:t>SPRITE analyses </a:t>
            </a:r>
            <a:br>
              <a:rPr lang="en-GB" dirty="0"/>
            </a:br>
            <a:r>
              <a:rPr lang="en-GB" dirty="0"/>
              <a:t>of </a:t>
            </a:r>
            <a:r>
              <a:rPr lang="en-GB" dirty="0" err="1"/>
              <a:t>Wansink’s</a:t>
            </a:r>
            <a:r>
              <a:rPr lang="en-GB" dirty="0"/>
              <a:t> eating experiments</a:t>
            </a:r>
          </a:p>
          <a:p>
            <a:pPr lvl="2"/>
            <a:r>
              <a:rPr lang="en-GB" dirty="0"/>
              <a:t>Data review of honesty experiment</a:t>
            </a:r>
            <a:br>
              <a:rPr lang="en-GB" dirty="0"/>
            </a:br>
            <a:r>
              <a:rPr lang="en-GB" dirty="0"/>
              <a:t>involving Nobel prize winner </a:t>
            </a:r>
            <a:br>
              <a:rPr lang="en-GB" dirty="0"/>
            </a:br>
            <a:r>
              <a:rPr lang="en-GB" dirty="0"/>
              <a:t>(</a:t>
            </a:r>
            <a:r>
              <a:rPr lang="en-US" dirty="0">
                <a:hlinkClick r:id="rId6"/>
              </a:rPr>
              <a:t>datacolada.org</a:t>
            </a:r>
            <a:r>
              <a:rPr lang="en-US" dirty="0"/>
              <a:t>)</a:t>
            </a:r>
            <a:endParaRPr lang="en-GB" dirty="0"/>
          </a:p>
          <a:p>
            <a:endParaRPr lang="en-GB" dirty="0"/>
          </a:p>
          <a:p>
            <a:r>
              <a:rPr lang="en-GB" dirty="0"/>
              <a:t>More important: </a:t>
            </a:r>
            <a:br>
              <a:rPr lang="en-GB" dirty="0"/>
            </a:br>
            <a:r>
              <a:rPr lang="en-GB" dirty="0"/>
              <a:t>Questionable Research Practices</a:t>
            </a:r>
            <a:br>
              <a:rPr lang="en-GB" dirty="0"/>
            </a:b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348871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9161A7-4770-0DF0-36E6-2EE5F24431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power of music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FE526E9-6DF5-6A0A-6343-E0975F7BF59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300" y="1620838"/>
            <a:ext cx="7772400" cy="334029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B0CA7C7-1453-0BF5-8045-10F79F5E91B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3016251"/>
            <a:ext cx="7511159" cy="3200594"/>
          </a:xfrm>
          <a:prstGeom prst="rect">
            <a:avLst/>
          </a:prstGeom>
        </p:spPr>
      </p:pic>
      <p:pic>
        <p:nvPicPr>
          <p:cNvPr id="7" name="Camera 6">
            <a:extLst>
              <a:ext uri="{FF2B5EF4-FFF2-40B4-BE49-F238E27FC236}">
                <a16:creationId xmlns:a16="http://schemas.microsoft.com/office/drawing/2014/main" id="{8E39E16D-27B4-2769-C410-DE553961CC1A}"/>
              </a:ext>
            </a:extLst>
          </p:cNvPr>
          <p:cNvPicPr>
            <a:picLocks noChangeAspect="1"/>
            <a:extLst>
              <a:ext uri="{51228E76-BA90-4043-B771-695A4F85340A}">
                <alf:liveFeedProps xmlns:alf="http://schemas.microsoft.com/office/drawing/2021/livefeed"/>
              </a:ext>
            </a:extLst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421250" y="1323832"/>
            <a:ext cx="3770750" cy="5534168"/>
          </a:xfrm>
          <a:prstGeom prst="rect">
            <a:avLst/>
          </a:prstGeom>
          <a:ln>
            <a:noFill/>
          </a:ln>
          <a:effectLst>
            <a:softEdge rad="127000"/>
          </a:effectLst>
        </p:spPr>
      </p:pic>
    </p:spTree>
    <p:extLst>
      <p:ext uri="{BB962C8B-B14F-4D97-AF65-F5344CB8AC3E}">
        <p14:creationId xmlns:p14="http://schemas.microsoft.com/office/powerpoint/2010/main" val="1355400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E08A9A-7819-8538-5711-C5CE1C200B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did they do it?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5BFF81-D870-8E60-B550-5AEBB038B0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757363"/>
            <a:ext cx="10515600" cy="4667250"/>
          </a:xfrm>
        </p:spPr>
        <p:txBody>
          <a:bodyPr>
            <a:normAutofit lnSpcReduction="10000"/>
          </a:bodyPr>
          <a:lstStyle/>
          <a:p>
            <a:r>
              <a:rPr lang="en-US" dirty="0"/>
              <a:t>Include unreported conditions (3 songs)</a:t>
            </a:r>
          </a:p>
          <a:p>
            <a:r>
              <a:rPr lang="en-US" dirty="0"/>
              <a:t>Include many potential dependent variables</a:t>
            </a:r>
          </a:p>
          <a:p>
            <a:r>
              <a:rPr lang="en-US" dirty="0"/>
              <a:t>Include many potential control variables</a:t>
            </a:r>
          </a:p>
          <a:p>
            <a:endParaRPr lang="en-US" dirty="0"/>
          </a:p>
          <a:p>
            <a:r>
              <a:rPr lang="en-US" dirty="0"/>
              <a:t>Check for statistical significance after</a:t>
            </a:r>
            <a:br>
              <a:rPr lang="en-US" dirty="0"/>
            </a:br>
            <a:r>
              <a:rPr lang="en-US" dirty="0"/>
              <a:t>every 10 participants</a:t>
            </a:r>
          </a:p>
          <a:p>
            <a:r>
              <a:rPr lang="en-US" dirty="0"/>
              <a:t>Selectively use control variables</a:t>
            </a:r>
          </a:p>
          <a:p>
            <a:endParaRPr lang="en-US" dirty="0"/>
          </a:p>
          <a:p>
            <a:r>
              <a:rPr lang="en-US" dirty="0"/>
              <a:t>No </a:t>
            </a:r>
            <a:r>
              <a:rPr lang="en-US" i="1" dirty="0"/>
              <a:t>fabrication </a:t>
            </a:r>
            <a:r>
              <a:rPr lang="en-US" dirty="0"/>
              <a:t>of any data or </a:t>
            </a:r>
            <a:br>
              <a:rPr lang="en-US" dirty="0"/>
            </a:br>
            <a:r>
              <a:rPr lang="en-US" dirty="0"/>
              <a:t>statistical </a:t>
            </a:r>
            <a:r>
              <a:rPr lang="en-US" i="1" dirty="0"/>
              <a:t>mistakes</a:t>
            </a:r>
            <a:endParaRPr lang="en-US" dirty="0"/>
          </a:p>
          <a:p>
            <a:endParaRPr lang="en-US" dirty="0"/>
          </a:p>
        </p:txBody>
      </p:sp>
      <p:pic>
        <p:nvPicPr>
          <p:cNvPr id="5" name="Camera 4">
            <a:extLst>
              <a:ext uri="{FF2B5EF4-FFF2-40B4-BE49-F238E27FC236}">
                <a16:creationId xmlns:a16="http://schemas.microsoft.com/office/drawing/2014/main" id="{8BC0D3A5-E5D1-82BD-2BD5-C5FDAF29503F}"/>
              </a:ext>
            </a:extLst>
          </p:cNvPr>
          <p:cNvPicPr>
            <a:picLocks noChangeAspect="1"/>
            <a:extLst>
              <a:ext uri="{51228E76-BA90-4043-B771-695A4F85340A}">
                <alf:liveFeedProps xmlns:alf="http://schemas.microsoft.com/office/drawing/2021/livefeed"/>
              </a:ext>
            </a:extLst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421250" y="1323832"/>
            <a:ext cx="3770750" cy="5534168"/>
          </a:xfrm>
          <a:prstGeom prst="rect">
            <a:avLst/>
          </a:prstGeom>
          <a:ln>
            <a:noFill/>
          </a:ln>
          <a:effectLst>
            <a:softEdge rad="127000"/>
          </a:effectLst>
        </p:spPr>
      </p:pic>
    </p:spTree>
    <p:extLst>
      <p:ext uri="{BB962C8B-B14F-4D97-AF65-F5344CB8AC3E}">
        <p14:creationId xmlns:p14="http://schemas.microsoft.com/office/powerpoint/2010/main" val="23400937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830FF0-300D-33AE-5F13-F570E828DC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9843" y="365125"/>
            <a:ext cx="10873957" cy="1325563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ADFEEC-D7A8-FF1D-C907-687AA70B4E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18484" y="123239"/>
            <a:ext cx="54610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400" b="1" dirty="0"/>
              <a:t>Source:</a:t>
            </a:r>
          </a:p>
          <a:p>
            <a:pPr marL="0" indent="0">
              <a:buNone/>
            </a:pPr>
            <a:r>
              <a:rPr lang="en-US" sz="1400" dirty="0" err="1"/>
              <a:t>explainxkcd.com</a:t>
            </a:r>
            <a:endParaRPr lang="en-US" sz="1400" dirty="0"/>
          </a:p>
        </p:txBody>
      </p:sp>
      <p:pic>
        <p:nvPicPr>
          <p:cNvPr id="5124" name="Picture 4">
            <a:extLst>
              <a:ext uri="{FF2B5EF4-FFF2-40B4-BE49-F238E27FC236}">
                <a16:creationId xmlns:a16="http://schemas.microsoft.com/office/drawing/2014/main" id="{651C1D28-B666-F956-C582-628EF702752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2553"/>
          <a:stretch/>
        </p:blipFill>
        <p:spPr bwMode="auto">
          <a:xfrm>
            <a:off x="479843" y="123239"/>
            <a:ext cx="5038641" cy="66331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Camera 3">
            <a:extLst>
              <a:ext uri="{FF2B5EF4-FFF2-40B4-BE49-F238E27FC236}">
                <a16:creationId xmlns:a16="http://schemas.microsoft.com/office/drawing/2014/main" id="{AB3ED3C5-B6E8-8051-EC79-C8F20CA9FB03}"/>
              </a:ext>
            </a:extLst>
          </p:cNvPr>
          <p:cNvPicPr>
            <a:picLocks noChangeAspect="1"/>
            <a:extLst>
              <a:ext uri="{51228E76-BA90-4043-B771-695A4F85340A}">
                <alf:liveFeedProps xmlns:alf="http://schemas.microsoft.com/office/drawing/2021/livefeed"/>
              </a:ext>
            </a:extLst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421250" y="1323832"/>
            <a:ext cx="3770750" cy="5534168"/>
          </a:xfrm>
          <a:prstGeom prst="rect">
            <a:avLst/>
          </a:prstGeom>
          <a:ln>
            <a:noFill/>
          </a:ln>
          <a:effectLst>
            <a:softEdge rad="127000"/>
          </a:effectLst>
        </p:spPr>
      </p:pic>
    </p:spTree>
    <p:extLst>
      <p:ext uri="{BB962C8B-B14F-4D97-AF65-F5344CB8AC3E}">
        <p14:creationId xmlns:p14="http://schemas.microsoft.com/office/powerpoint/2010/main" val="264712454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830FF0-300D-33AE-5F13-F570E828DC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ADFEEC-D7A8-FF1D-C907-687AA70B4EB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124" name="Picture 4">
            <a:extLst>
              <a:ext uri="{FF2B5EF4-FFF2-40B4-BE49-F238E27FC236}">
                <a16:creationId xmlns:a16="http://schemas.microsoft.com/office/drawing/2014/main" id="{651C1D28-B666-F956-C582-628EF702752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524"/>
          <a:stretch/>
        </p:blipFill>
        <p:spPr bwMode="auto">
          <a:xfrm>
            <a:off x="479843" y="0"/>
            <a:ext cx="5024243" cy="731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3EC72EDE-3F2D-4D9D-5937-FBC644FF5676}"/>
              </a:ext>
            </a:extLst>
          </p:cNvPr>
          <p:cNvSpPr txBox="1">
            <a:spLocks/>
          </p:cNvSpPr>
          <p:nvPr/>
        </p:nvSpPr>
        <p:spPr>
          <a:xfrm>
            <a:off x="5518484" y="123239"/>
            <a:ext cx="54610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1400"/>
              <a:t>Source: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1400"/>
              <a:t>explainxkcd.com</a:t>
            </a:r>
            <a:endParaRPr lang="en-US" sz="1400" dirty="0"/>
          </a:p>
        </p:txBody>
      </p:sp>
      <p:pic>
        <p:nvPicPr>
          <p:cNvPr id="5" name="Camera 4">
            <a:extLst>
              <a:ext uri="{FF2B5EF4-FFF2-40B4-BE49-F238E27FC236}">
                <a16:creationId xmlns:a16="http://schemas.microsoft.com/office/drawing/2014/main" id="{D6F0B7E1-3137-B1D8-07BD-86292C18476D}"/>
              </a:ext>
            </a:extLst>
          </p:cNvPr>
          <p:cNvPicPr>
            <a:picLocks noChangeAspect="1"/>
            <a:extLst>
              <a:ext uri="{51228E76-BA90-4043-B771-695A4F85340A}">
                <alf:liveFeedProps xmlns:alf="http://schemas.microsoft.com/office/drawing/2021/livefeed"/>
              </a:ext>
            </a:extLst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421250" y="1323832"/>
            <a:ext cx="3770750" cy="5534168"/>
          </a:xfrm>
          <a:prstGeom prst="rect">
            <a:avLst/>
          </a:prstGeom>
          <a:ln>
            <a:noFill/>
          </a:ln>
          <a:effectLst>
            <a:softEdge rad="127000"/>
          </a:effectLst>
        </p:spPr>
      </p:pic>
    </p:spTree>
    <p:extLst>
      <p:ext uri="{BB962C8B-B14F-4D97-AF65-F5344CB8AC3E}">
        <p14:creationId xmlns:p14="http://schemas.microsoft.com/office/powerpoint/2010/main" val="399777616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road with snow on the side&#10;&#10;Description automatically generated with low confidence">
            <a:extLst>
              <a:ext uri="{FF2B5EF4-FFF2-40B4-BE49-F238E27FC236}">
                <a16:creationId xmlns:a16="http://schemas.microsoft.com/office/drawing/2014/main" id="{91F185B9-1A0B-B4A9-3B38-08E350E74E7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1100" y="1323832"/>
            <a:ext cx="4333875" cy="541734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1E08A9A-7819-8538-5711-C5CE1C200B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Choices are inevitable</a:t>
            </a:r>
          </a:p>
        </p:txBody>
      </p:sp>
      <p:pic>
        <p:nvPicPr>
          <p:cNvPr id="5" name="Camera 4">
            <a:extLst>
              <a:ext uri="{FF2B5EF4-FFF2-40B4-BE49-F238E27FC236}">
                <a16:creationId xmlns:a16="http://schemas.microsoft.com/office/drawing/2014/main" id="{8BC0D3A5-E5D1-82BD-2BD5-C5FDAF29503F}"/>
              </a:ext>
            </a:extLst>
          </p:cNvPr>
          <p:cNvPicPr>
            <a:picLocks noChangeAspect="1"/>
            <a:extLst>
              <a:ext uri="{51228E76-BA90-4043-B771-695A4F85340A}">
                <alf:liveFeedProps xmlns:alf="http://schemas.microsoft.com/office/drawing/2021/livefeed"/>
              </a:ext>
            </a:extLst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421250" y="1323832"/>
            <a:ext cx="3770750" cy="5534168"/>
          </a:xfrm>
          <a:prstGeom prst="rect">
            <a:avLst/>
          </a:prstGeom>
          <a:ln>
            <a:noFill/>
          </a:ln>
          <a:effectLst>
            <a:softEdge rad="127000"/>
          </a:effectLst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A432AF43-ADC6-582B-703D-A723E7516D4B}"/>
              </a:ext>
            </a:extLst>
          </p:cNvPr>
          <p:cNvGrpSpPr/>
          <p:nvPr/>
        </p:nvGrpSpPr>
        <p:grpSpPr>
          <a:xfrm>
            <a:off x="838200" y="4208605"/>
            <a:ext cx="10496550" cy="5167312"/>
            <a:chOff x="838200" y="4208605"/>
            <a:chExt cx="10496550" cy="5167312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DB00942C-1057-24CA-9512-8D8B0CEC837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38200" y="4208605"/>
              <a:ext cx="6413687" cy="1325563"/>
            </a:xfrm>
            <a:prstGeom prst="rect">
              <a:avLst/>
            </a:prstGeom>
          </p:spPr>
        </p:pic>
        <p:sp>
          <p:nvSpPr>
            <p:cNvPr id="8" name="Content Placeholder 2">
              <a:extLst>
                <a:ext uri="{FF2B5EF4-FFF2-40B4-BE49-F238E27FC236}">
                  <a16:creationId xmlns:a16="http://schemas.microsoft.com/office/drawing/2014/main" id="{A116AD8A-D0FC-011A-A9B3-F5A2446FBBF5}"/>
                </a:ext>
              </a:extLst>
            </p:cNvPr>
            <p:cNvSpPr txBox="1">
              <a:spLocks/>
            </p:cNvSpPr>
            <p:nvPr/>
          </p:nvSpPr>
          <p:spPr>
            <a:xfrm>
              <a:off x="5873750" y="5024579"/>
              <a:ext cx="5461000" cy="4351338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Font typeface="Arial" panose="020B0604020202020204" pitchFamily="34" charset="0"/>
                <a:buNone/>
              </a:pPr>
              <a:r>
                <a:rPr lang="en-US" sz="1400" dirty="0">
                  <a:hlinkClick r:id="rId6"/>
                </a:rPr>
                <a:t>Link</a:t>
              </a:r>
              <a:endParaRPr lang="en-US" sz="1400" dirty="0"/>
            </a:p>
          </p:txBody>
        </p:sp>
      </p:grpSp>
    </p:spTree>
    <p:extLst>
      <p:ext uri="{BB962C8B-B14F-4D97-AF65-F5344CB8AC3E}">
        <p14:creationId xmlns:p14="http://schemas.microsoft.com/office/powerpoint/2010/main" val="18590983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1DFCB1-EBBA-D90C-39C1-AEBBC5A99E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47E5C53-D436-3733-FA90-827A0F6D8950}"/>
              </a:ext>
            </a:extLst>
          </p:cNvPr>
          <p:cNvSpPr/>
          <p:nvPr/>
        </p:nvSpPr>
        <p:spPr>
          <a:xfrm>
            <a:off x="9725891" y="0"/>
            <a:ext cx="2466109" cy="68580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Camera 6">
            <a:extLst>
              <a:ext uri="{FF2B5EF4-FFF2-40B4-BE49-F238E27FC236}">
                <a16:creationId xmlns:a16="http://schemas.microsoft.com/office/drawing/2014/main" id="{3D3707D8-9B0E-F42D-CC13-6ABDD8CA321E}"/>
              </a:ext>
            </a:extLst>
          </p:cNvPr>
          <p:cNvPicPr>
            <a:picLocks noChangeAspect="1"/>
            <a:extLst>
              <a:ext uri="{51228E76-BA90-4043-B771-695A4F85340A}">
                <alf:liveFeedProps xmlns:alf="http://schemas.microsoft.com/office/drawing/2021/livefeed"/>
              </a:ext>
            </a:extLst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937055" y="484632"/>
            <a:ext cx="3770313" cy="5534025"/>
          </a:xfrm>
          <a:prstGeom prst="rect">
            <a:avLst/>
          </a:prstGeom>
          <a:ln>
            <a:noFill/>
          </a:ln>
          <a:effectLst>
            <a:softEdge rad="127000"/>
          </a:effectLst>
        </p:spPr>
      </p:pic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E77E428D-384D-3C3C-5B44-937E29BBE79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7395D3AB-199C-8CBB-C430-A843EF6F40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54183" y="0"/>
            <a:ext cx="13888803" cy="6870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1271733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3F6B3E-0DED-4B6F-8C64-99254DBB07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Pre-registrations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331FFE-853F-4F97-997B-3701EA64D0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77146"/>
            <a:ext cx="10515600" cy="4915729"/>
          </a:xfrm>
        </p:spPr>
        <p:txBody>
          <a:bodyPr>
            <a:normAutofit fontScale="92500" lnSpcReduction="20000"/>
          </a:bodyPr>
          <a:lstStyle/>
          <a:p>
            <a:r>
              <a:rPr lang="en-GB" dirty="0"/>
              <a:t>Create a fixed record of your </a:t>
            </a:r>
            <a:r>
              <a:rPr lang="en-GB" i="1" dirty="0"/>
              <a:t>plan</a:t>
            </a:r>
            <a:r>
              <a:rPr lang="en-GB" dirty="0"/>
              <a:t> before data collection</a:t>
            </a:r>
          </a:p>
          <a:p>
            <a:endParaRPr lang="en-GB" dirty="0"/>
          </a:p>
          <a:p>
            <a:r>
              <a:rPr lang="en-GB" dirty="0"/>
              <a:t>Analysis strategy, including choices that</a:t>
            </a:r>
            <a:br>
              <a:rPr lang="en-GB" dirty="0"/>
            </a:br>
            <a:r>
              <a:rPr lang="en-GB" dirty="0"/>
              <a:t>can easily become data-driven/self-serving</a:t>
            </a:r>
          </a:p>
          <a:p>
            <a:pPr lvl="1"/>
            <a:r>
              <a:rPr lang="en-GB" dirty="0"/>
              <a:t>Tests to be run, variables to be used</a:t>
            </a:r>
          </a:p>
          <a:p>
            <a:pPr lvl="1"/>
            <a:r>
              <a:rPr lang="en-GB" dirty="0"/>
              <a:t>Exclusion criteria (outliers, missing data)</a:t>
            </a:r>
          </a:p>
          <a:p>
            <a:endParaRPr lang="en-GB" dirty="0"/>
          </a:p>
          <a:p>
            <a:r>
              <a:rPr lang="en-GB" dirty="0"/>
              <a:t>Currently debated and adapted for qualitative</a:t>
            </a:r>
            <a:br>
              <a:rPr lang="en-GB" dirty="0"/>
            </a:br>
            <a:r>
              <a:rPr lang="en-GB" dirty="0"/>
              <a:t>research (e.g., Haven &amp; </a:t>
            </a:r>
            <a:r>
              <a:rPr lang="en-GB" dirty="0" err="1"/>
              <a:t>Grootel</a:t>
            </a:r>
            <a:r>
              <a:rPr lang="en-GB" dirty="0"/>
              <a:t>, 2019)</a:t>
            </a:r>
          </a:p>
          <a:p>
            <a:endParaRPr lang="en-GB" dirty="0"/>
          </a:p>
          <a:p>
            <a:r>
              <a:rPr lang="en-GB" dirty="0"/>
              <a:t>Often not published instantly, but ideally </a:t>
            </a:r>
            <a:br>
              <a:rPr lang="en-GB" dirty="0"/>
            </a:br>
            <a:r>
              <a:rPr lang="en-GB" dirty="0"/>
              <a:t>automatically after set period (as record </a:t>
            </a:r>
            <a:br>
              <a:rPr lang="en-GB" dirty="0"/>
            </a:br>
            <a:r>
              <a:rPr lang="en-GB" dirty="0"/>
              <a:t>of attempted  research) – depends on platform</a:t>
            </a:r>
          </a:p>
        </p:txBody>
      </p:sp>
      <p:pic>
        <p:nvPicPr>
          <p:cNvPr id="5" name="Camera 4">
            <a:extLst>
              <a:ext uri="{FF2B5EF4-FFF2-40B4-BE49-F238E27FC236}">
                <a16:creationId xmlns:a16="http://schemas.microsoft.com/office/drawing/2014/main" id="{8B81F946-19CD-90D1-E180-12D2A659E766}"/>
              </a:ext>
            </a:extLst>
          </p:cNvPr>
          <p:cNvPicPr>
            <a:picLocks noChangeAspect="1"/>
            <a:extLst>
              <a:ext uri="{51228E76-BA90-4043-B771-695A4F85340A}">
                <alf:liveFeedProps xmlns:alf="http://schemas.microsoft.com/office/drawing/2021/livefeed"/>
              </a:ext>
            </a:extLst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421250" y="1323832"/>
            <a:ext cx="3770750" cy="5534168"/>
          </a:xfrm>
          <a:prstGeom prst="rect">
            <a:avLst/>
          </a:prstGeom>
          <a:ln>
            <a:noFill/>
          </a:ln>
          <a:effectLst>
            <a:softEdge rad="127000"/>
          </a:effectLst>
        </p:spPr>
      </p:pic>
    </p:spTree>
    <p:extLst>
      <p:ext uri="{BB962C8B-B14F-4D97-AF65-F5344CB8AC3E}">
        <p14:creationId xmlns:p14="http://schemas.microsoft.com/office/powerpoint/2010/main" val="32468205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3F6B3E-0DED-4B6F-8C64-99254DBB07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Pre-registrations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331FFE-853F-4F97-997B-3701EA64D0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77146"/>
            <a:ext cx="10515600" cy="4915729"/>
          </a:xfrm>
        </p:spPr>
        <p:txBody>
          <a:bodyPr>
            <a:normAutofit fontScale="92500" lnSpcReduction="10000"/>
          </a:bodyPr>
          <a:lstStyle/>
          <a:p>
            <a:r>
              <a:rPr lang="en-GB" dirty="0"/>
              <a:t>Simple format for quantitative research</a:t>
            </a:r>
          </a:p>
          <a:p>
            <a:endParaRPr lang="en-GB" dirty="0"/>
          </a:p>
          <a:p>
            <a:endParaRPr lang="en-GB" dirty="0"/>
          </a:p>
          <a:p>
            <a:r>
              <a:rPr lang="en-GB" dirty="0"/>
              <a:t>Further templates (e.g., qualitative research)</a:t>
            </a:r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r>
              <a:rPr lang="en-GB" dirty="0"/>
              <a:t>For systematic reviews, e.g., </a:t>
            </a:r>
            <a:br>
              <a:rPr lang="en-GB" dirty="0"/>
            </a:br>
            <a:r>
              <a:rPr lang="en-GB" dirty="0">
                <a:hlinkClick r:id="rId3"/>
              </a:rPr>
              <a:t>https://bit.ly/syst-reviews</a:t>
            </a:r>
            <a:r>
              <a:rPr lang="en-GB" dirty="0"/>
              <a:t> </a:t>
            </a:r>
          </a:p>
        </p:txBody>
      </p:sp>
      <p:pic>
        <p:nvPicPr>
          <p:cNvPr id="10242" name="Picture 2" descr="Home | AsPredicted">
            <a:extLst>
              <a:ext uri="{FF2B5EF4-FFF2-40B4-BE49-F238E27FC236}">
                <a16:creationId xmlns:a16="http://schemas.microsoft.com/office/drawing/2014/main" id="{E6356286-60E1-AB07-6A0A-46F020BA4B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3547" y="1934744"/>
            <a:ext cx="3962400" cy="10390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1C5011F6-4A2E-DC48-F03C-81DE6A1BA7E8}"/>
              </a:ext>
            </a:extLst>
          </p:cNvPr>
          <p:cNvGrpSpPr/>
          <p:nvPr/>
        </p:nvGrpSpPr>
        <p:grpSpPr>
          <a:xfrm>
            <a:off x="1442335" y="3429000"/>
            <a:ext cx="4264823" cy="1941925"/>
            <a:chOff x="1455057" y="3617046"/>
            <a:chExt cx="4868167" cy="2216649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947CB874-0E2E-757F-7DC2-1EF09AC73F5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455057" y="4656144"/>
              <a:ext cx="4868167" cy="1177551"/>
            </a:xfrm>
            <a:prstGeom prst="rect">
              <a:avLst/>
            </a:prstGeom>
          </p:spPr>
        </p:pic>
        <p:pic>
          <p:nvPicPr>
            <p:cNvPr id="10244" name="Picture 4" descr="New OSF Registries Enhancements Improve Efficiency and Quality of  Registrations">
              <a:extLst>
                <a:ext uri="{FF2B5EF4-FFF2-40B4-BE49-F238E27FC236}">
                  <a16:creationId xmlns:a16="http://schemas.microsoft.com/office/drawing/2014/main" id="{4742739B-0040-F292-CC50-A060F8F9250A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062" t="25141" r="15653" b="44673"/>
            <a:stretch/>
          </p:blipFill>
          <p:spPr bwMode="auto">
            <a:xfrm>
              <a:off x="1596571" y="3617046"/>
              <a:ext cx="4726653" cy="103909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7" name="Camera 6">
            <a:extLst>
              <a:ext uri="{FF2B5EF4-FFF2-40B4-BE49-F238E27FC236}">
                <a16:creationId xmlns:a16="http://schemas.microsoft.com/office/drawing/2014/main" id="{19EF0007-963A-DBEE-BFE6-883D428E255D}"/>
              </a:ext>
            </a:extLst>
          </p:cNvPr>
          <p:cNvPicPr>
            <a:picLocks noChangeAspect="1"/>
            <a:extLst>
              <a:ext uri="{51228E76-BA90-4043-B771-695A4F85340A}">
                <alf:liveFeedProps xmlns:alf="http://schemas.microsoft.com/office/drawing/2021/livefeed"/>
              </a:ext>
            </a:extLst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8421250" y="1323832"/>
            <a:ext cx="3770750" cy="5534168"/>
          </a:xfrm>
          <a:prstGeom prst="rect">
            <a:avLst/>
          </a:prstGeom>
          <a:ln>
            <a:noFill/>
          </a:ln>
          <a:effectLst>
            <a:softEdge rad="127000"/>
          </a:effectLst>
        </p:spPr>
      </p:pic>
    </p:spTree>
    <p:extLst>
      <p:ext uri="{BB962C8B-B14F-4D97-AF65-F5344CB8AC3E}">
        <p14:creationId xmlns:p14="http://schemas.microsoft.com/office/powerpoint/2010/main" val="42306313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A596E230-AD7E-8AA7-800B-8E2F50F25CBF}"/>
              </a:ext>
            </a:extLst>
          </p:cNvPr>
          <p:cNvGrpSpPr/>
          <p:nvPr/>
        </p:nvGrpSpPr>
        <p:grpSpPr>
          <a:xfrm>
            <a:off x="-1" y="0"/>
            <a:ext cx="14690873" cy="6929311"/>
            <a:chOff x="-1" y="0"/>
            <a:chExt cx="14690873" cy="6929311"/>
          </a:xfrm>
        </p:grpSpPr>
        <p:pic>
          <p:nvPicPr>
            <p:cNvPr id="8" name="Picture 7" descr="Logo&#10;&#10;Description automatically generated with low confidence">
              <a:extLst>
                <a:ext uri="{FF2B5EF4-FFF2-40B4-BE49-F238E27FC236}">
                  <a16:creationId xmlns:a16="http://schemas.microsoft.com/office/drawing/2014/main" id="{951A4547-DBD4-11D3-37C6-B8283C44E66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81162"/>
            <a:stretch/>
          </p:blipFill>
          <p:spPr>
            <a:xfrm flipH="1">
              <a:off x="-1" y="2577973"/>
              <a:ext cx="14690873" cy="4351338"/>
            </a:xfrm>
            <a:prstGeom prst="rect">
              <a:avLst/>
            </a:prstGeom>
          </p:spPr>
        </p:pic>
        <p:pic>
          <p:nvPicPr>
            <p:cNvPr id="6" name="Picture 5" descr="Logo&#10;&#10;Description automatically generated with low confidence">
              <a:extLst>
                <a:ext uri="{FF2B5EF4-FFF2-40B4-BE49-F238E27FC236}">
                  <a16:creationId xmlns:a16="http://schemas.microsoft.com/office/drawing/2014/main" id="{7BC683C0-46E0-9287-9F57-3CFD9B0C1BE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0" y="0"/>
              <a:ext cx="3462528" cy="2596896"/>
            </a:xfrm>
            <a:prstGeom prst="rect">
              <a:avLst/>
            </a:prstGeom>
          </p:spPr>
        </p:pic>
        <p:pic>
          <p:nvPicPr>
            <p:cNvPr id="7" name="Picture 6" descr="Logo&#10;&#10;Description automatically generated with low confidence">
              <a:extLst>
                <a:ext uri="{FF2B5EF4-FFF2-40B4-BE49-F238E27FC236}">
                  <a16:creationId xmlns:a16="http://schemas.microsoft.com/office/drawing/2014/main" id="{C1699A63-6B2A-6822-915F-ED32C5952F9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81162"/>
            <a:stretch/>
          </p:blipFill>
          <p:spPr>
            <a:xfrm flipH="1">
              <a:off x="3462528" y="0"/>
              <a:ext cx="8767572" cy="2596896"/>
            </a:xfrm>
            <a:prstGeom prst="rect">
              <a:avLst/>
            </a:prstGeom>
          </p:spPr>
        </p:pic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4BAD29C6-5E04-CC66-4070-6BBEFFF479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76728" y="410495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Purpose of the session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37C29D-DF28-2BB6-CB7B-70E66A8F7D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596896"/>
            <a:ext cx="10515600" cy="4351338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Understand the replication crisis</a:t>
            </a:r>
          </a:p>
          <a:p>
            <a:endParaRPr lang="en-US" dirty="0">
              <a:solidFill>
                <a:schemeClr val="bg1"/>
              </a:solidFill>
            </a:endParaRPr>
          </a:p>
          <a:p>
            <a:r>
              <a:rPr lang="en-US" dirty="0">
                <a:solidFill>
                  <a:schemeClr val="bg1"/>
                </a:solidFill>
              </a:rPr>
              <a:t>Review </a:t>
            </a:r>
            <a:r>
              <a:rPr lang="en-US" i="1" dirty="0">
                <a:solidFill>
                  <a:schemeClr val="bg1"/>
                </a:solidFill>
              </a:rPr>
              <a:t>one</a:t>
            </a:r>
            <a:r>
              <a:rPr lang="en-US" dirty="0">
                <a:solidFill>
                  <a:schemeClr val="bg1"/>
                </a:solidFill>
              </a:rPr>
              <a:t> cause:</a:t>
            </a:r>
          </a:p>
          <a:p>
            <a:pPr lvl="1"/>
            <a:r>
              <a:rPr lang="en-US" b="1" dirty="0">
                <a:solidFill>
                  <a:schemeClr val="bg1"/>
                </a:solidFill>
              </a:rPr>
              <a:t>Questionable Research Practices</a:t>
            </a:r>
          </a:p>
          <a:p>
            <a:pPr lvl="1"/>
            <a:endParaRPr lang="en-US" dirty="0">
              <a:solidFill>
                <a:schemeClr val="bg1"/>
              </a:solidFill>
            </a:endParaRPr>
          </a:p>
          <a:p>
            <a:r>
              <a:rPr lang="en-US" dirty="0">
                <a:solidFill>
                  <a:schemeClr val="bg1"/>
                </a:solidFill>
              </a:rPr>
              <a:t>Consider how to avoid them in your</a:t>
            </a:r>
            <a:br>
              <a:rPr lang="en-US" dirty="0">
                <a:solidFill>
                  <a:schemeClr val="bg1"/>
                </a:solidFill>
              </a:rPr>
            </a:br>
            <a:r>
              <a:rPr lang="en-US" dirty="0">
                <a:solidFill>
                  <a:schemeClr val="bg1"/>
                </a:solidFill>
              </a:rPr>
              <a:t>own research</a:t>
            </a:r>
          </a:p>
        </p:txBody>
      </p:sp>
      <p:pic>
        <p:nvPicPr>
          <p:cNvPr id="4" name="Camera 3">
            <a:extLst>
              <a:ext uri="{FF2B5EF4-FFF2-40B4-BE49-F238E27FC236}">
                <a16:creationId xmlns:a16="http://schemas.microsoft.com/office/drawing/2014/main" id="{02C8CD76-EBEA-CD37-1CF0-23A33AD09FEC}"/>
              </a:ext>
            </a:extLst>
          </p:cNvPr>
          <p:cNvPicPr>
            <a:picLocks noChangeAspect="1"/>
            <a:extLst>
              <a:ext uri="{51228E76-BA90-4043-B771-695A4F85340A}">
                <alf:liveFeedProps xmlns:alf="http://schemas.microsoft.com/office/drawing/2021/livefeed"/>
              </a:ext>
            </a:extLst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421250" y="1323832"/>
            <a:ext cx="3770750" cy="5534168"/>
          </a:xfrm>
          <a:prstGeom prst="rect">
            <a:avLst/>
          </a:prstGeom>
          <a:ln>
            <a:noFill/>
          </a:ln>
          <a:effectLst>
            <a:softEdge rad="127000"/>
          </a:effectLst>
        </p:spPr>
      </p:pic>
    </p:spTree>
    <p:extLst>
      <p:ext uri="{BB962C8B-B14F-4D97-AF65-F5344CB8AC3E}">
        <p14:creationId xmlns:p14="http://schemas.microsoft.com/office/powerpoint/2010/main" val="25063973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3F6B3E-0DED-4B6F-8C64-99254DBB07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Even without that, </a:t>
            </a:r>
            <a:br>
              <a:rPr lang="en-GB" dirty="0"/>
            </a:br>
            <a:r>
              <a:rPr lang="en-GB" dirty="0"/>
              <a:t>key risks can be avoided</a:t>
            </a:r>
          </a:p>
        </p:txBody>
      </p:sp>
      <p:pic>
        <p:nvPicPr>
          <p:cNvPr id="5" name="Camera 4">
            <a:extLst>
              <a:ext uri="{FF2B5EF4-FFF2-40B4-BE49-F238E27FC236}">
                <a16:creationId xmlns:a16="http://schemas.microsoft.com/office/drawing/2014/main" id="{8B81F946-19CD-90D1-E180-12D2A659E766}"/>
              </a:ext>
            </a:extLst>
          </p:cNvPr>
          <p:cNvPicPr>
            <a:picLocks noChangeAspect="1"/>
            <a:extLst>
              <a:ext uri="{51228E76-BA90-4043-B771-695A4F85340A}">
                <alf:liveFeedProps xmlns:alf="http://schemas.microsoft.com/office/drawing/2021/livefeed"/>
              </a:ext>
            </a:extLst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421250" y="1323832"/>
            <a:ext cx="3770750" cy="5534168"/>
          </a:xfrm>
          <a:prstGeom prst="rect">
            <a:avLst/>
          </a:prstGeom>
          <a:ln>
            <a:noFill/>
          </a:ln>
          <a:effectLst>
            <a:softEdge rad="127000"/>
          </a:effectLst>
        </p:spPr>
      </p:pic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5842914F-CF8A-B842-526B-5AEBF6189B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Many long lists of QRP exist – </a:t>
            </a:r>
            <a:br>
              <a:rPr lang="en-US" dirty="0"/>
            </a:br>
            <a:r>
              <a:rPr lang="en-US" dirty="0"/>
              <a:t>here I follow </a:t>
            </a:r>
            <a:r>
              <a:rPr lang="en-US" dirty="0">
                <a:hlinkClick r:id="rId4"/>
              </a:rPr>
              <a:t>this one</a:t>
            </a:r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A98F044-784C-F873-B0D1-535C3BC607D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8200" y="3090863"/>
            <a:ext cx="7023100" cy="30861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0409159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88C8D2-DACC-FFF3-0A92-2DE24BDF4A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Selectively reporting DVs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EFFDBD8-0D6A-09B4-4443-097A2D8F5DF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690688"/>
            <a:ext cx="6720760" cy="3963987"/>
          </a:xfrm>
          <a:prstGeom prst="rect">
            <a:avLst/>
          </a:prstGeom>
        </p:spPr>
      </p:pic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650365F9-EB93-6FEC-6FE5-02F25DE685A8}"/>
              </a:ext>
            </a:extLst>
          </p:cNvPr>
          <p:cNvSpPr txBox="1">
            <a:spLocks/>
          </p:cNvSpPr>
          <p:nvPr/>
        </p:nvSpPr>
        <p:spPr>
          <a:xfrm>
            <a:off x="4587874" y="6216791"/>
            <a:ext cx="3756025" cy="276084"/>
          </a:xfrm>
          <a:prstGeom prst="rect">
            <a:avLst/>
          </a:prstGeom>
          <a:solidFill>
            <a:schemeClr val="accent4"/>
          </a:solidFill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1400" dirty="0"/>
              <a:t>Note: selective </a:t>
            </a:r>
            <a:r>
              <a:rPr lang="en-US" sz="1400" b="1" i="1" dirty="0"/>
              <a:t>interpretation</a:t>
            </a:r>
            <a:r>
              <a:rPr lang="en-US" sz="1400" dirty="0"/>
              <a:t> is also problematic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E9922D89-A444-39DA-1559-D49468E14D1C}"/>
              </a:ext>
            </a:extLst>
          </p:cNvPr>
          <p:cNvSpPr txBox="1">
            <a:spLocks/>
          </p:cNvSpPr>
          <p:nvPr/>
        </p:nvSpPr>
        <p:spPr>
          <a:xfrm>
            <a:off x="6465886" y="365125"/>
            <a:ext cx="45815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chemeClr val="accent3"/>
                </a:solidFill>
              </a:rPr>
              <a:t>(or IVs)</a:t>
            </a:r>
          </a:p>
        </p:txBody>
      </p:sp>
      <p:pic>
        <p:nvPicPr>
          <p:cNvPr id="7" name="Camera 6">
            <a:extLst>
              <a:ext uri="{FF2B5EF4-FFF2-40B4-BE49-F238E27FC236}">
                <a16:creationId xmlns:a16="http://schemas.microsoft.com/office/drawing/2014/main" id="{3E601FC9-DC46-9C90-8E0C-55101BDFE60B}"/>
              </a:ext>
            </a:extLst>
          </p:cNvPr>
          <p:cNvPicPr>
            <a:picLocks noChangeAspect="1"/>
            <a:extLst>
              <a:ext uri="{51228E76-BA90-4043-B771-695A4F85340A}">
                <alf:liveFeedProps xmlns:alf="http://schemas.microsoft.com/office/drawing/2021/livefeed"/>
              </a:ext>
            </a:extLst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421250" y="1323832"/>
            <a:ext cx="3770750" cy="5534168"/>
          </a:xfrm>
          <a:prstGeom prst="rect">
            <a:avLst/>
          </a:prstGeom>
          <a:ln>
            <a:noFill/>
          </a:ln>
          <a:effectLst>
            <a:softEdge rad="127000"/>
          </a:effectLst>
        </p:spPr>
      </p:pic>
    </p:spTree>
    <p:extLst>
      <p:ext uri="{BB962C8B-B14F-4D97-AF65-F5344CB8AC3E}">
        <p14:creationId xmlns:p14="http://schemas.microsoft.com/office/powerpoint/2010/main" val="27839875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7B61AF-D16C-07BE-9A40-0AC5AC4A3C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Optional stopping during data collection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16947B-83E4-6223-4CD3-7DE160D0504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18FE723-E2AE-4EC0-6A92-62248E5D71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504950"/>
            <a:ext cx="7297704" cy="4526103"/>
          </a:xfrm>
          <a:prstGeom prst="rect">
            <a:avLst/>
          </a:prstGeom>
        </p:spPr>
      </p:pic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09DF05FF-9D50-62AC-F3DE-0C80E6296256}"/>
              </a:ext>
            </a:extLst>
          </p:cNvPr>
          <p:cNvSpPr txBox="1">
            <a:spLocks/>
          </p:cNvSpPr>
          <p:nvPr/>
        </p:nvSpPr>
        <p:spPr>
          <a:xfrm>
            <a:off x="4587874" y="6216791"/>
            <a:ext cx="3756025" cy="498334"/>
          </a:xfrm>
          <a:prstGeom prst="rect">
            <a:avLst/>
          </a:prstGeom>
          <a:solidFill>
            <a:schemeClr val="accent4"/>
          </a:solidFill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1400" dirty="0"/>
              <a:t>Can correct for such multiple comparisons - increases efficiency</a:t>
            </a:r>
            <a:r>
              <a:rPr lang="en-US" sz="1400" i="1" dirty="0"/>
              <a:t>. </a:t>
            </a:r>
            <a:r>
              <a:rPr lang="en-US" sz="1400" dirty="0"/>
              <a:t>See </a:t>
            </a:r>
            <a:r>
              <a:rPr lang="en-US" sz="1400" dirty="0" err="1">
                <a:hlinkClick r:id="rId3"/>
              </a:rPr>
              <a:t>Lakens</a:t>
            </a:r>
            <a:r>
              <a:rPr lang="en-US" sz="1400" dirty="0">
                <a:hlinkClick r:id="rId3"/>
              </a:rPr>
              <a:t> (2014)</a:t>
            </a:r>
            <a:endParaRPr lang="en-US" sz="1400" dirty="0"/>
          </a:p>
        </p:txBody>
      </p:sp>
      <p:pic>
        <p:nvPicPr>
          <p:cNvPr id="6" name="Camera 5">
            <a:extLst>
              <a:ext uri="{FF2B5EF4-FFF2-40B4-BE49-F238E27FC236}">
                <a16:creationId xmlns:a16="http://schemas.microsoft.com/office/drawing/2014/main" id="{925FD1C7-8915-9E76-D65C-98AA74D3D449}"/>
              </a:ext>
            </a:extLst>
          </p:cNvPr>
          <p:cNvPicPr>
            <a:picLocks noChangeAspect="1"/>
            <a:extLst>
              <a:ext uri="{51228E76-BA90-4043-B771-695A4F85340A}">
                <alf:liveFeedProps xmlns:alf="http://schemas.microsoft.com/office/drawing/2021/livefeed"/>
              </a:ext>
            </a:extLst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421250" y="1323832"/>
            <a:ext cx="3770750" cy="5534168"/>
          </a:xfrm>
          <a:prstGeom prst="rect">
            <a:avLst/>
          </a:prstGeom>
          <a:ln>
            <a:noFill/>
          </a:ln>
          <a:effectLst>
            <a:softEdge rad="127000"/>
          </a:effectLst>
        </p:spPr>
      </p:pic>
    </p:spTree>
    <p:extLst>
      <p:ext uri="{BB962C8B-B14F-4D97-AF65-F5344CB8AC3E}">
        <p14:creationId xmlns:p14="http://schemas.microsoft.com/office/powerpoint/2010/main" val="34542515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7B61AF-D16C-07BE-9A40-0AC5AC4A3C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Purposeful outlier exclusion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09DF05FF-9D50-62AC-F3DE-0C80E6296256}"/>
              </a:ext>
            </a:extLst>
          </p:cNvPr>
          <p:cNvSpPr txBox="1">
            <a:spLocks/>
          </p:cNvSpPr>
          <p:nvPr/>
        </p:nvSpPr>
        <p:spPr>
          <a:xfrm>
            <a:off x="4587874" y="6216791"/>
            <a:ext cx="3756025" cy="498334"/>
          </a:xfrm>
          <a:prstGeom prst="rect">
            <a:avLst/>
          </a:prstGeom>
          <a:solidFill>
            <a:schemeClr val="accent4"/>
          </a:solidFill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1400" b="1" dirty="0"/>
              <a:t>Baseline rule:</a:t>
            </a:r>
            <a:r>
              <a:rPr lang="en-US" sz="1400" dirty="0"/>
              <a:t> always report results for full sample, in addition to adjusted results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B56727E-836A-01D3-99DA-F53EAD94ECE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1579"/>
          <a:stretch/>
        </p:blipFill>
        <p:spPr>
          <a:xfrm>
            <a:off x="838199" y="1690687"/>
            <a:ext cx="6055547" cy="3824287"/>
          </a:xfrm>
          <a:prstGeom prst="rect">
            <a:avLst/>
          </a:prstGeom>
        </p:spPr>
      </p:pic>
      <p:pic>
        <p:nvPicPr>
          <p:cNvPr id="7" name="Camera 6">
            <a:extLst>
              <a:ext uri="{FF2B5EF4-FFF2-40B4-BE49-F238E27FC236}">
                <a16:creationId xmlns:a16="http://schemas.microsoft.com/office/drawing/2014/main" id="{EBE7BE30-8C2E-8045-72C5-AE7EBB7E436B}"/>
              </a:ext>
            </a:extLst>
          </p:cNvPr>
          <p:cNvPicPr>
            <a:picLocks noChangeAspect="1"/>
            <a:extLst>
              <a:ext uri="{51228E76-BA90-4043-B771-695A4F85340A}">
                <alf:liveFeedProps xmlns:alf="http://schemas.microsoft.com/office/drawing/2021/livefeed"/>
              </a:ext>
            </a:extLst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421250" y="1323832"/>
            <a:ext cx="3770750" cy="5534168"/>
          </a:xfrm>
          <a:prstGeom prst="rect">
            <a:avLst/>
          </a:prstGeom>
          <a:ln>
            <a:noFill/>
          </a:ln>
          <a:effectLst>
            <a:softEdge rad="127000"/>
          </a:effectLst>
        </p:spPr>
      </p:pic>
    </p:spTree>
    <p:extLst>
      <p:ext uri="{BB962C8B-B14F-4D97-AF65-F5344CB8AC3E}">
        <p14:creationId xmlns:p14="http://schemas.microsoft.com/office/powerpoint/2010/main" val="41712457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7B61AF-D16C-07BE-9A40-0AC5AC4A3C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Selectively including covariates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545D8D5-3E1B-56DD-9253-BF030783291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1367" y="1490662"/>
            <a:ext cx="7091363" cy="4353309"/>
          </a:xfrm>
          <a:prstGeom prst="rect">
            <a:avLst/>
          </a:prstGeom>
        </p:spPr>
      </p:pic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09DF05FF-9D50-62AC-F3DE-0C80E6296256}"/>
              </a:ext>
            </a:extLst>
          </p:cNvPr>
          <p:cNvSpPr txBox="1">
            <a:spLocks/>
          </p:cNvSpPr>
          <p:nvPr/>
        </p:nvSpPr>
        <p:spPr>
          <a:xfrm>
            <a:off x="5273675" y="5621720"/>
            <a:ext cx="3398838" cy="1236279"/>
          </a:xfrm>
          <a:prstGeom prst="rect">
            <a:avLst/>
          </a:prstGeom>
          <a:solidFill>
            <a:schemeClr val="accent4"/>
          </a:solidFill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sz="1400" b="1" dirty="0"/>
              <a:t>Baseline rules: </a:t>
            </a:r>
          </a:p>
          <a:p>
            <a:pPr>
              <a:lnSpc>
                <a:spcPct val="100000"/>
              </a:lnSpc>
              <a:spcBef>
                <a:spcPts val="0"/>
              </a:spcBef>
              <a:buFontTx/>
              <a:buChar char="-"/>
            </a:pPr>
            <a:r>
              <a:rPr lang="en-US" sz="1400" dirty="0"/>
              <a:t>always report results for full sample, in addition to adjusted results</a:t>
            </a:r>
          </a:p>
          <a:p>
            <a:pPr>
              <a:lnSpc>
                <a:spcPct val="100000"/>
              </a:lnSpc>
              <a:spcBef>
                <a:spcPts val="0"/>
              </a:spcBef>
              <a:buFontTx/>
              <a:buChar char="-"/>
            </a:pPr>
            <a:r>
              <a:rPr lang="en-US" sz="1400" dirty="0"/>
              <a:t>Use theory (and independent data) to select covariates – never the study’s data</a:t>
            </a:r>
          </a:p>
        </p:txBody>
      </p:sp>
      <p:pic>
        <p:nvPicPr>
          <p:cNvPr id="4" name="Camera 3">
            <a:extLst>
              <a:ext uri="{FF2B5EF4-FFF2-40B4-BE49-F238E27FC236}">
                <a16:creationId xmlns:a16="http://schemas.microsoft.com/office/drawing/2014/main" id="{9F04A143-059F-7456-1DFF-30B92FFEC1C0}"/>
              </a:ext>
            </a:extLst>
          </p:cNvPr>
          <p:cNvPicPr>
            <a:picLocks noChangeAspect="1"/>
            <a:extLst>
              <a:ext uri="{51228E76-BA90-4043-B771-695A4F85340A}">
                <alf:liveFeedProps xmlns:alf="http://schemas.microsoft.com/office/drawing/2021/livefeed"/>
              </a:ext>
            </a:extLst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421250" y="1323832"/>
            <a:ext cx="3770750" cy="5534168"/>
          </a:xfrm>
          <a:prstGeom prst="rect">
            <a:avLst/>
          </a:prstGeom>
          <a:ln>
            <a:noFill/>
          </a:ln>
          <a:effectLst>
            <a:softEdge rad="127000"/>
          </a:effectLst>
        </p:spPr>
      </p:pic>
    </p:spTree>
    <p:extLst>
      <p:ext uri="{BB962C8B-B14F-4D97-AF65-F5344CB8AC3E}">
        <p14:creationId xmlns:p14="http://schemas.microsoft.com/office/powerpoint/2010/main" val="42115409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A9EB16-4007-1782-D6AA-2B2BB1E6FB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Selectively excluding items/redefining scales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66C598-281C-2BCE-2A22-4F105F7C67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62894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US" i="1" dirty="0"/>
              <a:t>SPSS reports Cronbach’s alpha when item deleted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3B197A3-66C2-567C-E9BF-7D29C41EF49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2222500"/>
            <a:ext cx="5692733" cy="3563938"/>
          </a:xfrm>
          <a:prstGeom prst="rect">
            <a:avLst/>
          </a:prstGeom>
        </p:spPr>
      </p:pic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835C1730-F905-0CDF-F451-36E3FAA82E61}"/>
              </a:ext>
            </a:extLst>
          </p:cNvPr>
          <p:cNvSpPr txBox="1">
            <a:spLocks/>
          </p:cNvSpPr>
          <p:nvPr/>
        </p:nvSpPr>
        <p:spPr>
          <a:xfrm>
            <a:off x="5073650" y="5786438"/>
            <a:ext cx="3398838" cy="746727"/>
          </a:xfrm>
          <a:prstGeom prst="rect">
            <a:avLst/>
          </a:prstGeom>
          <a:solidFill>
            <a:schemeClr val="accent4"/>
          </a:solidFill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sz="1400" b="1" dirty="0"/>
              <a:t>Baseline rules: </a:t>
            </a:r>
          </a:p>
          <a:p>
            <a:pPr>
              <a:lnSpc>
                <a:spcPct val="100000"/>
              </a:lnSpc>
              <a:spcBef>
                <a:spcPts val="0"/>
              </a:spcBef>
              <a:buFontTx/>
              <a:buChar char="-"/>
            </a:pPr>
            <a:r>
              <a:rPr lang="en-US" sz="1400" dirty="0"/>
              <a:t>Do not delete items </a:t>
            </a:r>
            <a:r>
              <a:rPr lang="en-US" sz="1400" i="1" dirty="0"/>
              <a:t>just</a:t>
            </a:r>
            <a:r>
              <a:rPr lang="en-US" sz="1400" dirty="0"/>
              <a:t> based on data</a:t>
            </a:r>
          </a:p>
          <a:p>
            <a:pPr>
              <a:lnSpc>
                <a:spcPct val="100000"/>
              </a:lnSpc>
              <a:spcBef>
                <a:spcPts val="0"/>
              </a:spcBef>
              <a:buFontTx/>
              <a:buChar char="-"/>
            </a:pPr>
            <a:r>
              <a:rPr lang="en-US" sz="1400" dirty="0"/>
              <a:t>Report such re-definition!</a:t>
            </a:r>
          </a:p>
        </p:txBody>
      </p:sp>
      <p:pic>
        <p:nvPicPr>
          <p:cNvPr id="6" name="Camera 5">
            <a:extLst>
              <a:ext uri="{FF2B5EF4-FFF2-40B4-BE49-F238E27FC236}">
                <a16:creationId xmlns:a16="http://schemas.microsoft.com/office/drawing/2014/main" id="{122F8A21-9333-849B-6734-EC6737197690}"/>
              </a:ext>
            </a:extLst>
          </p:cNvPr>
          <p:cNvPicPr>
            <a:picLocks noChangeAspect="1"/>
            <a:extLst>
              <a:ext uri="{51228E76-BA90-4043-B771-695A4F85340A}">
                <alf:liveFeedProps xmlns:alf="http://schemas.microsoft.com/office/drawing/2021/livefeed"/>
              </a:ext>
            </a:extLst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421250" y="1323832"/>
            <a:ext cx="3770750" cy="5534168"/>
          </a:xfrm>
          <a:prstGeom prst="rect">
            <a:avLst/>
          </a:prstGeom>
          <a:ln>
            <a:noFill/>
          </a:ln>
          <a:effectLst>
            <a:softEdge rad="127000"/>
          </a:effectLst>
        </p:spPr>
      </p:pic>
    </p:spTree>
    <p:extLst>
      <p:ext uri="{BB962C8B-B14F-4D97-AF65-F5344CB8AC3E}">
        <p14:creationId xmlns:p14="http://schemas.microsoft.com/office/powerpoint/2010/main" val="29194046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C6A0FCF-7804-CFB2-6F3F-C5D1A58F200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7356"/>
          <a:stretch/>
        </p:blipFill>
        <p:spPr>
          <a:xfrm>
            <a:off x="4256009" y="2630488"/>
            <a:ext cx="3770750" cy="29972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0A9EB16-4007-1782-D6AA-2B2BB1E6FB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Selectively transforming variables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835C1730-F905-0CDF-F451-36E3FAA82E61}"/>
              </a:ext>
            </a:extLst>
          </p:cNvPr>
          <p:cNvSpPr txBox="1">
            <a:spLocks/>
          </p:cNvSpPr>
          <p:nvPr/>
        </p:nvSpPr>
        <p:spPr>
          <a:xfrm>
            <a:off x="5073649" y="5786438"/>
            <a:ext cx="3527425" cy="1071562"/>
          </a:xfrm>
          <a:prstGeom prst="rect">
            <a:avLst/>
          </a:prstGeom>
          <a:solidFill>
            <a:schemeClr val="accent4"/>
          </a:solidFill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sz="1400" b="1" dirty="0"/>
              <a:t>Baseline rules: </a:t>
            </a:r>
          </a:p>
          <a:p>
            <a:pPr>
              <a:lnSpc>
                <a:spcPct val="100000"/>
              </a:lnSpc>
              <a:spcBef>
                <a:spcPts val="0"/>
              </a:spcBef>
              <a:buFontTx/>
              <a:buChar char="-"/>
            </a:pPr>
            <a:r>
              <a:rPr lang="en-US" sz="1400" dirty="0"/>
              <a:t>No need to transform variables just because </a:t>
            </a:r>
            <a:r>
              <a:rPr lang="en-US" sz="1400" i="1" dirty="0"/>
              <a:t>they </a:t>
            </a:r>
            <a:r>
              <a:rPr lang="en-US" sz="1400" dirty="0"/>
              <a:t>are not normal</a:t>
            </a:r>
          </a:p>
          <a:p>
            <a:pPr>
              <a:lnSpc>
                <a:spcPct val="100000"/>
              </a:lnSpc>
              <a:spcBef>
                <a:spcPts val="0"/>
              </a:spcBef>
              <a:buFontTx/>
              <a:buChar char="-"/>
            </a:pPr>
            <a:r>
              <a:rPr lang="en-US" sz="1400" dirty="0"/>
              <a:t>Check and report distribution of residuals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E001E22-645F-8358-7036-7468B7DA137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53551"/>
          <a:stretch/>
        </p:blipFill>
        <p:spPr>
          <a:xfrm>
            <a:off x="838200" y="2630488"/>
            <a:ext cx="3327043" cy="2997200"/>
          </a:xfrm>
          <a:prstGeom prst="rect">
            <a:avLst/>
          </a:prstGeom>
        </p:spPr>
      </p:pic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68C6325A-4894-6E07-D7D5-024B44037E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54944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US" i="1" dirty="0"/>
              <a:t>Using logarithm, reciprocal or </a:t>
            </a:r>
            <a:br>
              <a:rPr lang="en-US" i="1" dirty="0"/>
            </a:br>
            <a:r>
              <a:rPr lang="en-US" i="1" dirty="0"/>
              <a:t>square root transformation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55B3C950-406C-1FAF-A8BF-A8B40CE2C464}"/>
              </a:ext>
            </a:extLst>
          </p:cNvPr>
          <p:cNvSpPr txBox="1">
            <a:spLocks/>
          </p:cNvSpPr>
          <p:nvPr/>
        </p:nvSpPr>
        <p:spPr>
          <a:xfrm>
            <a:off x="4769644" y="3046809"/>
            <a:ext cx="2652712" cy="764381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sz="1400" b="1" dirty="0"/>
              <a:t>Beware: </a:t>
            </a:r>
            <a:r>
              <a:rPr lang="en-US" sz="1400" dirty="0"/>
              <a:t>data was generated from normal distribution, so this is (unrealistic?) best-case scenario</a:t>
            </a:r>
          </a:p>
        </p:txBody>
      </p:sp>
      <p:pic>
        <p:nvPicPr>
          <p:cNvPr id="10" name="Camera 9">
            <a:extLst>
              <a:ext uri="{FF2B5EF4-FFF2-40B4-BE49-F238E27FC236}">
                <a16:creationId xmlns:a16="http://schemas.microsoft.com/office/drawing/2014/main" id="{322E33F2-BC84-1C7E-2545-8EC7DCB563B9}"/>
              </a:ext>
            </a:extLst>
          </p:cNvPr>
          <p:cNvPicPr>
            <a:picLocks noChangeAspect="1"/>
            <a:extLst>
              <a:ext uri="{51228E76-BA90-4043-B771-695A4F85340A}">
                <alf:liveFeedProps xmlns:alf="http://schemas.microsoft.com/office/drawing/2021/livefeed"/>
              </a:ext>
            </a:extLst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421250" y="1323832"/>
            <a:ext cx="3770750" cy="5534168"/>
          </a:xfrm>
          <a:prstGeom prst="rect">
            <a:avLst/>
          </a:prstGeom>
          <a:ln>
            <a:noFill/>
          </a:ln>
          <a:effectLst>
            <a:softEdge rad="127000"/>
          </a:effectLst>
        </p:spPr>
      </p:pic>
    </p:spTree>
    <p:extLst>
      <p:ext uri="{BB962C8B-B14F-4D97-AF65-F5344CB8AC3E}">
        <p14:creationId xmlns:p14="http://schemas.microsoft.com/office/powerpoint/2010/main" val="14339094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build="p"/>
      <p:bldP spid="8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C9D9CC6-6FFE-BE3B-CE04-97E69052F9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3300" y="2266156"/>
            <a:ext cx="5526088" cy="351789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0A9EB16-4007-1782-D6AA-2B2BB1E6FB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Imputation of missing data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835C1730-F905-0CDF-F451-36E3FAA82E61}"/>
              </a:ext>
            </a:extLst>
          </p:cNvPr>
          <p:cNvSpPr txBox="1">
            <a:spLocks/>
          </p:cNvSpPr>
          <p:nvPr/>
        </p:nvSpPr>
        <p:spPr>
          <a:xfrm>
            <a:off x="4769645" y="5686822"/>
            <a:ext cx="3817142" cy="1171178"/>
          </a:xfrm>
          <a:prstGeom prst="rect">
            <a:avLst/>
          </a:prstGeom>
          <a:solidFill>
            <a:schemeClr val="accent4"/>
          </a:solidFill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sz="1400" b="1" dirty="0"/>
              <a:t>Baseline rules: </a:t>
            </a:r>
          </a:p>
          <a:p>
            <a:pPr>
              <a:lnSpc>
                <a:spcPct val="100000"/>
              </a:lnSpc>
              <a:spcBef>
                <a:spcPts val="0"/>
              </a:spcBef>
              <a:buFontTx/>
              <a:buChar char="-"/>
            </a:pPr>
            <a:r>
              <a:rPr lang="en-US" sz="1400" dirty="0"/>
              <a:t>Avoid missing data, or ensure that it is missing completely at random</a:t>
            </a:r>
          </a:p>
          <a:p>
            <a:pPr>
              <a:lnSpc>
                <a:spcPct val="100000"/>
              </a:lnSpc>
              <a:spcBef>
                <a:spcPts val="0"/>
              </a:spcBef>
              <a:buFontTx/>
              <a:buChar char="-"/>
            </a:pPr>
            <a:r>
              <a:rPr lang="en-US" sz="1400" dirty="0"/>
              <a:t>If not, decide on one approach in advance, and follow current guidance (i.e., FIML or MI)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68C6325A-4894-6E07-D7D5-024B44037E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54944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US" i="1" dirty="0"/>
              <a:t>Estimating missing values pre-analysis – </a:t>
            </a:r>
            <a:br>
              <a:rPr lang="en-US" i="1" dirty="0"/>
            </a:br>
            <a:r>
              <a:rPr lang="en-US" sz="2000" i="1" dirty="0">
                <a:solidFill>
                  <a:schemeClr val="accent2">
                    <a:lumMod val="50000"/>
                  </a:schemeClr>
                </a:solidFill>
              </a:rPr>
              <a:t>essential (!) when data is not missing completely at random (</a:t>
            </a:r>
            <a:r>
              <a:rPr lang="en-US" sz="2000" i="1" dirty="0">
                <a:solidFill>
                  <a:schemeClr val="accent2">
                    <a:lumMod val="50000"/>
                  </a:schemeClr>
                </a:solidFill>
                <a:hlinkClick r:id="rId3"/>
              </a:rPr>
              <a:t>example</a:t>
            </a:r>
            <a:r>
              <a:rPr lang="en-US" sz="2000" i="1" dirty="0">
                <a:solidFill>
                  <a:schemeClr val="accent2">
                    <a:lumMod val="50000"/>
                  </a:schemeClr>
                </a:solidFill>
              </a:rPr>
              <a:t>)</a:t>
            </a:r>
          </a:p>
        </p:txBody>
      </p:sp>
      <p:pic>
        <p:nvPicPr>
          <p:cNvPr id="4" name="Camera 3">
            <a:extLst>
              <a:ext uri="{FF2B5EF4-FFF2-40B4-BE49-F238E27FC236}">
                <a16:creationId xmlns:a16="http://schemas.microsoft.com/office/drawing/2014/main" id="{F4ACF4E7-36F9-CE62-04DC-D30A816A6F82}"/>
              </a:ext>
            </a:extLst>
          </p:cNvPr>
          <p:cNvPicPr>
            <a:picLocks noChangeAspect="1"/>
            <a:extLst>
              <a:ext uri="{51228E76-BA90-4043-B771-695A4F85340A}">
                <alf:liveFeedProps xmlns:alf="http://schemas.microsoft.com/office/drawing/2021/livefeed"/>
              </a:ext>
            </a:extLst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421250" y="1323832"/>
            <a:ext cx="3770750" cy="5534168"/>
          </a:xfrm>
          <a:prstGeom prst="rect">
            <a:avLst/>
          </a:prstGeom>
          <a:ln>
            <a:noFill/>
          </a:ln>
          <a:effectLst>
            <a:softEdge rad="127000"/>
          </a:effectLst>
        </p:spPr>
      </p:pic>
    </p:spTree>
    <p:extLst>
      <p:ext uri="{BB962C8B-B14F-4D97-AF65-F5344CB8AC3E}">
        <p14:creationId xmlns:p14="http://schemas.microsoft.com/office/powerpoint/2010/main" val="37640050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1E0FEF-867E-88AE-E1DD-143DAFE2D3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Ad-hoc subgroup analyses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64214E-69B9-806A-3FF6-825597C9ED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68453"/>
            <a:ext cx="10515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200" i="1" dirty="0"/>
              <a:t>Either reported (e.g., is there an effect for men at least),</a:t>
            </a:r>
            <a:br>
              <a:rPr lang="en-US" sz="2200" i="1" dirty="0"/>
            </a:br>
            <a:r>
              <a:rPr lang="en-US" sz="2200" i="1" dirty="0"/>
              <a:t>or through redefinition of inclusion criteria (e.g., no part-timers)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52E2562-CD8C-CCBC-FA86-F6A1B0084DE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2394234"/>
            <a:ext cx="5417399" cy="3420780"/>
          </a:xfrm>
          <a:prstGeom prst="rect">
            <a:avLst/>
          </a:prstGeom>
        </p:spPr>
      </p:pic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E1B2526A-8C50-0E38-38E4-A44B9932E87A}"/>
              </a:ext>
            </a:extLst>
          </p:cNvPr>
          <p:cNvSpPr txBox="1">
            <a:spLocks/>
          </p:cNvSpPr>
          <p:nvPr/>
        </p:nvSpPr>
        <p:spPr>
          <a:xfrm>
            <a:off x="4769645" y="5686822"/>
            <a:ext cx="3817142" cy="1171178"/>
          </a:xfrm>
          <a:prstGeom prst="rect">
            <a:avLst/>
          </a:prstGeom>
          <a:solidFill>
            <a:schemeClr val="accent4"/>
          </a:solidFill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sz="1400" b="1" dirty="0"/>
              <a:t>Baseline rules: </a:t>
            </a:r>
          </a:p>
          <a:p>
            <a:pPr>
              <a:lnSpc>
                <a:spcPct val="100000"/>
              </a:lnSpc>
              <a:spcBef>
                <a:spcPts val="0"/>
              </a:spcBef>
              <a:buFontTx/>
              <a:buChar char="-"/>
            </a:pPr>
            <a:r>
              <a:rPr lang="en-US" sz="1400" dirty="0"/>
              <a:t>Avoid ad-hoc analyses without justification;</a:t>
            </a:r>
            <a:br>
              <a:rPr lang="en-US" sz="1400" dirty="0"/>
            </a:br>
            <a:r>
              <a:rPr lang="en-US" sz="1400" dirty="0"/>
              <a:t>report justified analyses as exploratory</a:t>
            </a:r>
          </a:p>
          <a:p>
            <a:pPr>
              <a:lnSpc>
                <a:spcPct val="100000"/>
              </a:lnSpc>
              <a:spcBef>
                <a:spcPts val="0"/>
              </a:spcBef>
              <a:buFontTx/>
              <a:buChar char="-"/>
            </a:pPr>
            <a:r>
              <a:rPr lang="en-US" sz="1400" dirty="0"/>
              <a:t>Correct for multiple comparisons in (limited)</a:t>
            </a:r>
            <a:br>
              <a:rPr lang="en-US" sz="1400" dirty="0"/>
            </a:br>
            <a:r>
              <a:rPr lang="en-US" sz="1400" dirty="0"/>
              <a:t>set of planned subgroup analyses</a:t>
            </a:r>
          </a:p>
        </p:txBody>
      </p:sp>
      <p:pic>
        <p:nvPicPr>
          <p:cNvPr id="6" name="Camera 5">
            <a:extLst>
              <a:ext uri="{FF2B5EF4-FFF2-40B4-BE49-F238E27FC236}">
                <a16:creationId xmlns:a16="http://schemas.microsoft.com/office/drawing/2014/main" id="{5B03993B-BF27-7070-1B6E-34467C5B4B6B}"/>
              </a:ext>
            </a:extLst>
          </p:cNvPr>
          <p:cNvPicPr>
            <a:picLocks noChangeAspect="1"/>
            <a:extLst>
              <a:ext uri="{51228E76-BA90-4043-B771-695A4F85340A}">
                <alf:liveFeedProps xmlns:alf="http://schemas.microsoft.com/office/drawing/2021/livefeed"/>
              </a:ext>
            </a:extLst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421250" y="1323832"/>
            <a:ext cx="3770750" cy="5534168"/>
          </a:xfrm>
          <a:prstGeom prst="rect">
            <a:avLst/>
          </a:prstGeom>
          <a:ln>
            <a:noFill/>
          </a:ln>
          <a:effectLst>
            <a:softEdge rad="127000"/>
          </a:effectLst>
        </p:spPr>
      </p:pic>
    </p:spTree>
    <p:extLst>
      <p:ext uri="{BB962C8B-B14F-4D97-AF65-F5344CB8AC3E}">
        <p14:creationId xmlns:p14="http://schemas.microsoft.com/office/powerpoint/2010/main" val="25583645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A9EB16-4007-1782-D6AA-2B2BB1E6FB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Further issues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68C6325A-4894-6E07-D7D5-024B44037E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25588"/>
            <a:ext cx="10515600" cy="5189537"/>
          </a:xfrm>
        </p:spPr>
        <p:txBody>
          <a:bodyPr>
            <a:normAutofit fontScale="62500" lnSpcReduction="20000"/>
          </a:bodyPr>
          <a:lstStyle/>
          <a:p>
            <a:r>
              <a:rPr lang="en-US" dirty="0"/>
              <a:t>Selectively </a:t>
            </a:r>
            <a:r>
              <a:rPr lang="en-US" b="1" dirty="0"/>
              <a:t>discretizing variables </a:t>
            </a:r>
            <a:br>
              <a:rPr lang="en-US" dirty="0"/>
            </a:br>
            <a:r>
              <a:rPr lang="en-US" dirty="0"/>
              <a:t>(e.g., splitting them into categories)</a:t>
            </a:r>
          </a:p>
          <a:p>
            <a:pPr lvl="1"/>
            <a:r>
              <a:rPr lang="en-US" dirty="0"/>
              <a:t>About 10% false positive rate, </a:t>
            </a:r>
            <a:br>
              <a:rPr lang="en-US" dirty="0"/>
            </a:br>
            <a:r>
              <a:rPr lang="en-US" dirty="0"/>
              <a:t>if cut-offs are </a:t>
            </a:r>
            <a:r>
              <a:rPr lang="en-US" u="sng" dirty="0"/>
              <a:t>not</a:t>
            </a:r>
            <a:r>
              <a:rPr lang="en-US" dirty="0"/>
              <a:t> manipulated</a:t>
            </a:r>
          </a:p>
          <a:p>
            <a:pPr lvl="1"/>
            <a:endParaRPr lang="en-US" dirty="0"/>
          </a:p>
          <a:p>
            <a:r>
              <a:rPr lang="en-US" dirty="0"/>
              <a:t>Selectively choosing </a:t>
            </a:r>
            <a:r>
              <a:rPr lang="en-US" b="1" dirty="0"/>
              <a:t>parametric vs</a:t>
            </a:r>
            <a:br>
              <a:rPr lang="en-US" b="1" dirty="0"/>
            </a:br>
            <a:r>
              <a:rPr lang="en-US" b="1" dirty="0"/>
              <a:t>non-parametric tests</a:t>
            </a:r>
          </a:p>
          <a:p>
            <a:pPr lvl="1"/>
            <a:r>
              <a:rPr lang="en-US" dirty="0"/>
              <a:t>Limited impact in simulations with</a:t>
            </a:r>
            <a:br>
              <a:rPr lang="en-US" dirty="0"/>
            </a:br>
            <a:r>
              <a:rPr lang="en-US" dirty="0"/>
              <a:t>normally distributed data</a:t>
            </a:r>
          </a:p>
          <a:p>
            <a:pPr lvl="1"/>
            <a:r>
              <a:rPr lang="en-US" dirty="0"/>
              <a:t>But: choice should not be based on outcome</a:t>
            </a:r>
          </a:p>
          <a:p>
            <a:pPr lvl="1"/>
            <a:endParaRPr lang="en-US" dirty="0"/>
          </a:p>
          <a:p>
            <a:r>
              <a:rPr lang="en-US" dirty="0"/>
              <a:t>Incorrect </a:t>
            </a:r>
            <a:r>
              <a:rPr lang="en-US" b="1" i="1" dirty="0"/>
              <a:t>p</a:t>
            </a:r>
            <a:r>
              <a:rPr lang="en-US" b="1" dirty="0"/>
              <a:t>-value rounding</a:t>
            </a:r>
            <a:r>
              <a:rPr lang="en-US" dirty="0"/>
              <a:t>:</a:t>
            </a:r>
          </a:p>
          <a:p>
            <a:pPr lvl="1"/>
            <a:r>
              <a:rPr lang="en-US" dirty="0"/>
              <a:t>Convention is </a:t>
            </a:r>
            <a:r>
              <a:rPr lang="en-US" i="1" dirty="0"/>
              <a:t>p &lt; </a:t>
            </a:r>
            <a:r>
              <a:rPr lang="en-US" dirty="0"/>
              <a:t>.05 is significant,</a:t>
            </a:r>
            <a:br>
              <a:rPr lang="en-US" dirty="0"/>
            </a:br>
            <a:r>
              <a:rPr lang="en-US" dirty="0"/>
              <a:t>so, </a:t>
            </a:r>
            <a:r>
              <a:rPr lang="en-US" i="1" dirty="0"/>
              <a:t>p </a:t>
            </a:r>
            <a:r>
              <a:rPr lang="en-US" dirty="0"/>
              <a:t>= .052 is not, even after rounding</a:t>
            </a:r>
          </a:p>
          <a:p>
            <a:pPr lvl="1"/>
            <a:endParaRPr lang="en-US" dirty="0"/>
          </a:p>
          <a:p>
            <a:r>
              <a:rPr lang="en-US" b="1" dirty="0"/>
              <a:t>Changing hypotheses </a:t>
            </a:r>
            <a:r>
              <a:rPr lang="en-US" dirty="0"/>
              <a:t>based on data</a:t>
            </a:r>
          </a:p>
          <a:p>
            <a:pPr lvl="1"/>
            <a:r>
              <a:rPr lang="en-US" dirty="0"/>
              <a:t>Very problematic when used to ‘hide’ multiple comparisons</a:t>
            </a:r>
            <a:br>
              <a:rPr lang="en-US" dirty="0"/>
            </a:br>
            <a:r>
              <a:rPr lang="en-US" dirty="0"/>
              <a:t>and alternative variables that were collected</a:t>
            </a:r>
          </a:p>
          <a:p>
            <a:pPr lvl="1"/>
            <a:r>
              <a:rPr lang="en-US" dirty="0"/>
              <a:t>Statistically less problematic if direction is reversed (using two-tailed test) or</a:t>
            </a:r>
            <a:br>
              <a:rPr lang="en-US" dirty="0"/>
            </a:br>
            <a:r>
              <a:rPr lang="en-US" dirty="0"/>
              <a:t>hypothesis fully developed post-hoc (based on all tests conducted)</a:t>
            </a:r>
          </a:p>
          <a:p>
            <a:pPr lvl="2"/>
            <a:r>
              <a:rPr lang="en-US" dirty="0"/>
              <a:t>BUT: misleads reader regarding base rate, which matters for interpretation!</a:t>
            </a:r>
          </a:p>
          <a:p>
            <a:pPr lvl="2"/>
            <a:endParaRPr lang="en-US" dirty="0"/>
          </a:p>
          <a:p>
            <a:r>
              <a:rPr lang="en-US" b="1" dirty="0">
                <a:solidFill>
                  <a:schemeClr val="accent3"/>
                </a:solidFill>
              </a:rPr>
              <a:t>Selective publishing </a:t>
            </a:r>
            <a:r>
              <a:rPr lang="en-US" dirty="0">
                <a:solidFill>
                  <a:schemeClr val="accent3"/>
                </a:solidFill>
              </a:rPr>
              <a:t>– of individual studies and entire articles</a:t>
            </a:r>
          </a:p>
        </p:txBody>
      </p:sp>
      <p:pic>
        <p:nvPicPr>
          <p:cNvPr id="3" name="Camera 2">
            <a:extLst>
              <a:ext uri="{FF2B5EF4-FFF2-40B4-BE49-F238E27FC236}">
                <a16:creationId xmlns:a16="http://schemas.microsoft.com/office/drawing/2014/main" id="{8E707F2C-6903-BC9C-E205-C43112EE78D2}"/>
              </a:ext>
            </a:extLst>
          </p:cNvPr>
          <p:cNvPicPr>
            <a:picLocks noChangeAspect="1"/>
            <a:extLst>
              <a:ext uri="{51228E76-BA90-4043-B771-695A4F85340A}">
                <alf:liveFeedProps xmlns:alf="http://schemas.microsoft.com/office/drawing/2021/livefeed"/>
              </a:ext>
            </a:extLst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421250" y="1323832"/>
            <a:ext cx="3770750" cy="5534168"/>
          </a:xfrm>
          <a:prstGeom prst="rect">
            <a:avLst/>
          </a:prstGeom>
          <a:ln>
            <a:noFill/>
          </a:ln>
          <a:effectLst>
            <a:softEdge rad="127000"/>
          </a:effectLst>
        </p:spPr>
      </p:pic>
    </p:spTree>
    <p:extLst>
      <p:ext uri="{BB962C8B-B14F-4D97-AF65-F5344CB8AC3E}">
        <p14:creationId xmlns:p14="http://schemas.microsoft.com/office/powerpoint/2010/main" val="5076859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16CB07-FF61-4AAA-92F0-349E989872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Address replication crisis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F0FE6C-77B3-43C9-9D8C-B3F1403C5B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62053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GB" i="1" dirty="0"/>
              <a:t>Nature </a:t>
            </a:r>
            <a:r>
              <a:rPr lang="en-GB" dirty="0"/>
              <a:t>survey: is there a </a:t>
            </a:r>
            <a:br>
              <a:rPr lang="en-GB" dirty="0"/>
            </a:br>
            <a:r>
              <a:rPr lang="en-GB" dirty="0"/>
              <a:t>reproducibility crisis?</a:t>
            </a:r>
            <a:endParaRPr lang="en-GB" i="1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2758BB5-8636-4814-89F1-D4C07ECBDE3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2543175"/>
            <a:ext cx="6648450" cy="4314825"/>
          </a:xfrm>
          <a:prstGeom prst="rect">
            <a:avLst/>
          </a:prstGeom>
        </p:spPr>
      </p:pic>
      <p:pic>
        <p:nvPicPr>
          <p:cNvPr id="4" name="Camera 3">
            <a:extLst>
              <a:ext uri="{FF2B5EF4-FFF2-40B4-BE49-F238E27FC236}">
                <a16:creationId xmlns:a16="http://schemas.microsoft.com/office/drawing/2014/main" id="{C404E0A4-0BD7-17F0-F4D0-19465A9B6772}"/>
              </a:ext>
            </a:extLst>
          </p:cNvPr>
          <p:cNvPicPr>
            <a:picLocks noChangeAspect="1"/>
            <a:extLst>
              <a:ext uri="{51228E76-BA90-4043-B771-695A4F85340A}">
                <alf:liveFeedProps xmlns:alf="http://schemas.microsoft.com/office/drawing/2021/livefeed"/>
              </a:ext>
            </a:extLst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421250" y="1323832"/>
            <a:ext cx="3770750" cy="5534168"/>
          </a:xfrm>
          <a:prstGeom prst="rect">
            <a:avLst/>
          </a:prstGeom>
          <a:ln>
            <a:noFill/>
          </a:ln>
          <a:effectLst>
            <a:softEdge rad="127000"/>
          </a:effectLst>
        </p:spPr>
      </p:pic>
    </p:spTree>
    <p:extLst>
      <p:ext uri="{BB962C8B-B14F-4D97-AF65-F5344CB8AC3E}">
        <p14:creationId xmlns:p14="http://schemas.microsoft.com/office/powerpoint/2010/main" val="16140404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close-up of a pile of colorful blocks&#10;&#10;Description automatically generated with low confidence">
            <a:extLst>
              <a:ext uri="{FF2B5EF4-FFF2-40B4-BE49-F238E27FC236}">
                <a16:creationId xmlns:a16="http://schemas.microsoft.com/office/drawing/2014/main" id="{4557D0D7-2B4E-975E-A2E8-95468B18239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46304"/>
            <a:ext cx="12196829" cy="7699248"/>
          </a:xfrm>
          <a:prstGeom prst="rect">
            <a:avLst/>
          </a:prstGeom>
        </p:spPr>
      </p:pic>
      <p:pic>
        <p:nvPicPr>
          <p:cNvPr id="13" name="Camera 12">
            <a:extLst>
              <a:ext uri="{FF2B5EF4-FFF2-40B4-BE49-F238E27FC236}">
                <a16:creationId xmlns:a16="http://schemas.microsoft.com/office/drawing/2014/main" id="{67ED86E4-193B-D7E1-1307-3432E678FDD7}"/>
              </a:ext>
            </a:extLst>
          </p:cNvPr>
          <p:cNvPicPr>
            <a:picLocks noChangeAspect="1"/>
            <a:extLst>
              <a:ext uri="{51228E76-BA90-4043-B771-695A4F85340A}">
                <alf:liveFeedProps xmlns:alf="http://schemas.microsoft.com/office/drawing/2021/livefeed"/>
              </a:ext>
            </a:extLst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421250" y="1323832"/>
            <a:ext cx="3770750" cy="5534168"/>
          </a:xfrm>
          <a:prstGeom prst="rect">
            <a:avLst/>
          </a:prstGeom>
          <a:ln>
            <a:noFill/>
          </a:ln>
          <a:effectLst>
            <a:softEdge rad="127000"/>
          </a:effectLst>
        </p:spPr>
      </p:pic>
    </p:spTree>
    <p:extLst>
      <p:ext uri="{BB962C8B-B14F-4D97-AF65-F5344CB8AC3E}">
        <p14:creationId xmlns:p14="http://schemas.microsoft.com/office/powerpoint/2010/main" val="213832963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BE5C05-B3FF-4A8C-81E1-D4600ED7D0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My summary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8D3E7B-FA71-47B2-AE54-714469A4B2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63676"/>
            <a:ext cx="10515600" cy="5534168"/>
          </a:xfrm>
        </p:spPr>
        <p:txBody>
          <a:bodyPr>
            <a:normAutofit lnSpcReduction="10000"/>
          </a:bodyPr>
          <a:lstStyle/>
          <a:p>
            <a:r>
              <a:rPr lang="en-GB" b="1" dirty="0"/>
              <a:t>Replication crisis is ongoing; </a:t>
            </a:r>
            <a:br>
              <a:rPr lang="en-GB" b="1" dirty="0"/>
            </a:br>
            <a:r>
              <a:rPr lang="en-GB" dirty="0"/>
              <a:t>more robust findings needed for</a:t>
            </a:r>
            <a:br>
              <a:rPr lang="en-GB" dirty="0"/>
            </a:br>
            <a:r>
              <a:rPr lang="en-GB" dirty="0"/>
              <a:t>scientific progress and practical</a:t>
            </a:r>
            <a:br>
              <a:rPr lang="en-GB" dirty="0"/>
            </a:br>
            <a:r>
              <a:rPr lang="en-GB" dirty="0"/>
              <a:t>relevance</a:t>
            </a:r>
          </a:p>
          <a:p>
            <a:endParaRPr lang="en-GB" dirty="0"/>
          </a:p>
          <a:p>
            <a:r>
              <a:rPr lang="en-GB" dirty="0"/>
              <a:t>Shaky findings rarely a result of </a:t>
            </a:r>
            <a:br>
              <a:rPr lang="en-GB" dirty="0"/>
            </a:br>
            <a:r>
              <a:rPr lang="en-GB" dirty="0"/>
              <a:t>fabrication – but often of </a:t>
            </a:r>
            <a:r>
              <a:rPr lang="en-GB" b="1" dirty="0"/>
              <a:t>motivated</a:t>
            </a:r>
            <a:br>
              <a:rPr lang="en-GB" b="1" dirty="0"/>
            </a:br>
            <a:r>
              <a:rPr lang="en-GB" b="1" dirty="0"/>
              <a:t>choices </a:t>
            </a:r>
            <a:r>
              <a:rPr lang="en-GB" dirty="0"/>
              <a:t>in “garden of forking paths”</a:t>
            </a:r>
            <a:br>
              <a:rPr lang="en-GB" dirty="0"/>
            </a:br>
            <a:r>
              <a:rPr lang="en-GB" dirty="0"/>
              <a:t>and of </a:t>
            </a:r>
            <a:r>
              <a:rPr lang="en-GB" b="1" dirty="0"/>
              <a:t>incomplete reporting</a:t>
            </a:r>
          </a:p>
          <a:p>
            <a:endParaRPr lang="en-GB" dirty="0"/>
          </a:p>
          <a:p>
            <a:r>
              <a:rPr lang="en-GB" dirty="0"/>
              <a:t>Key issue: </a:t>
            </a:r>
            <a:r>
              <a:rPr lang="en-GB" b="1" dirty="0"/>
              <a:t>data-driven decision-making</a:t>
            </a:r>
            <a:r>
              <a:rPr lang="en-GB" dirty="0"/>
              <a:t>;</a:t>
            </a:r>
            <a:br>
              <a:rPr lang="en-GB" dirty="0"/>
            </a:br>
            <a:r>
              <a:rPr lang="en-GB" dirty="0"/>
              <a:t>thus need for pre-commitment/</a:t>
            </a:r>
            <a:br>
              <a:rPr lang="en-GB" dirty="0"/>
            </a:br>
            <a:r>
              <a:rPr lang="en-GB" dirty="0"/>
              <a:t>pre-registration</a:t>
            </a:r>
            <a:br>
              <a:rPr lang="en-GB" dirty="0"/>
            </a:br>
            <a:endParaRPr lang="en-GB" dirty="0"/>
          </a:p>
        </p:txBody>
      </p:sp>
      <p:pic>
        <p:nvPicPr>
          <p:cNvPr id="5" name="Camera 4">
            <a:extLst>
              <a:ext uri="{FF2B5EF4-FFF2-40B4-BE49-F238E27FC236}">
                <a16:creationId xmlns:a16="http://schemas.microsoft.com/office/drawing/2014/main" id="{73A0CAAF-1AFA-A761-88ED-B4E23E26BC9E}"/>
              </a:ext>
            </a:extLst>
          </p:cNvPr>
          <p:cNvPicPr>
            <a:picLocks noChangeAspect="1"/>
            <a:extLst>
              <a:ext uri="{51228E76-BA90-4043-B771-695A4F85340A}">
                <alf:liveFeedProps xmlns:alf="http://schemas.microsoft.com/office/drawing/2021/livefeed"/>
              </a:ext>
            </a:extLst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421250" y="1323832"/>
            <a:ext cx="3770750" cy="5534168"/>
          </a:xfrm>
          <a:prstGeom prst="rect">
            <a:avLst/>
          </a:prstGeom>
          <a:ln>
            <a:noFill/>
          </a:ln>
          <a:effectLst>
            <a:softEdge rad="127000"/>
          </a:effec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5093099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CDEEDD-ECE0-104D-B85A-D66DE24356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Estimating the reproducibility</a:t>
            </a:r>
            <a:br>
              <a:rPr lang="en-US" dirty="0"/>
            </a:br>
            <a:r>
              <a:rPr lang="en-US" dirty="0"/>
              <a:t>of psychological science (2015)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2AC3FF-4036-95F8-52EB-95384BF2909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2F976C2A-73A9-3187-0E48-FDA00BDF5A4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857" r="23484"/>
          <a:stretch/>
        </p:blipFill>
        <p:spPr bwMode="auto">
          <a:xfrm>
            <a:off x="838200" y="2203103"/>
            <a:ext cx="5139519" cy="41087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Camera 3">
            <a:extLst>
              <a:ext uri="{FF2B5EF4-FFF2-40B4-BE49-F238E27FC236}">
                <a16:creationId xmlns:a16="http://schemas.microsoft.com/office/drawing/2014/main" id="{51C159C3-2964-3517-5756-6BEB74EA0932}"/>
              </a:ext>
            </a:extLst>
          </p:cNvPr>
          <p:cNvPicPr>
            <a:picLocks noChangeAspect="1"/>
            <a:extLst>
              <a:ext uri="{51228E76-BA90-4043-B771-695A4F85340A}">
                <alf:liveFeedProps xmlns:alf="http://schemas.microsoft.com/office/drawing/2021/livefeed"/>
              </a:ext>
            </a:extLst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421250" y="1323832"/>
            <a:ext cx="3770750" cy="5534168"/>
          </a:xfrm>
          <a:prstGeom prst="rect">
            <a:avLst/>
          </a:prstGeom>
          <a:ln>
            <a:noFill/>
          </a:ln>
          <a:effectLst>
            <a:softEdge rad="127000"/>
          </a:effectLst>
        </p:spPr>
      </p:pic>
    </p:spTree>
    <p:extLst>
      <p:ext uri="{BB962C8B-B14F-4D97-AF65-F5344CB8AC3E}">
        <p14:creationId xmlns:p14="http://schemas.microsoft.com/office/powerpoint/2010/main" val="37622088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CDEEDD-ECE0-104D-B85A-D66DE24356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caveat</a:t>
            </a:r>
          </a:p>
        </p:txBody>
      </p:sp>
      <p:pic>
        <p:nvPicPr>
          <p:cNvPr id="4" name="Camera 3">
            <a:extLst>
              <a:ext uri="{FF2B5EF4-FFF2-40B4-BE49-F238E27FC236}">
                <a16:creationId xmlns:a16="http://schemas.microsoft.com/office/drawing/2014/main" id="{51C159C3-2964-3517-5756-6BEB74EA0932}"/>
              </a:ext>
            </a:extLst>
          </p:cNvPr>
          <p:cNvPicPr>
            <a:picLocks noChangeAspect="1"/>
            <a:extLst>
              <a:ext uri="{51228E76-BA90-4043-B771-695A4F85340A}">
                <alf:liveFeedProps xmlns:alf="http://schemas.microsoft.com/office/drawing/2021/livefeed"/>
              </a:ext>
            </a:extLst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421250" y="1323832"/>
            <a:ext cx="3770750" cy="5534168"/>
          </a:xfrm>
          <a:prstGeom prst="rect">
            <a:avLst/>
          </a:prstGeom>
          <a:ln>
            <a:noFill/>
          </a:ln>
          <a:effectLst>
            <a:softEdge rad="127000"/>
          </a:effectLst>
        </p:spPr>
      </p:pic>
      <p:pic>
        <p:nvPicPr>
          <p:cNvPr id="1026" name="Picture 2" descr="Image">
            <a:extLst>
              <a:ext uri="{FF2B5EF4-FFF2-40B4-BE49-F238E27FC236}">
                <a16:creationId xmlns:a16="http://schemas.microsoft.com/office/drawing/2014/main" id="{D4AF03F2-B65A-115A-98FC-2746F949C8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690688"/>
            <a:ext cx="7214937" cy="4874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980916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35952F-164F-5F00-A58A-B1A5BFE4AA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Another caveat: base rates matter</a:t>
            </a:r>
          </a:p>
        </p:txBody>
      </p:sp>
      <p:pic>
        <p:nvPicPr>
          <p:cNvPr id="9218" name="Picture 2" descr="What are Type I and Type II Errors? - Simply Psychology">
            <a:extLst>
              <a:ext uri="{FF2B5EF4-FFF2-40B4-BE49-F238E27FC236}">
                <a16:creationId xmlns:a16="http://schemas.microsoft.com/office/drawing/2014/main" id="{18DAB4B1-DBF2-BDA8-5F6A-6EE002C876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581149"/>
            <a:ext cx="5269914" cy="3890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49F15562-4998-EBC0-1773-8241C97A9CF9}"/>
              </a:ext>
            </a:extLst>
          </p:cNvPr>
          <p:cNvSpPr txBox="1"/>
          <p:nvPr/>
        </p:nvSpPr>
        <p:spPr>
          <a:xfrm>
            <a:off x="4752975" y="3526630"/>
            <a:ext cx="13430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/>
              <a:t>5% of row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53ADD98-A731-DF96-4DA4-C980489D7EF9}"/>
              </a:ext>
            </a:extLst>
          </p:cNvPr>
          <p:cNvSpPr txBox="1"/>
          <p:nvPr/>
        </p:nvSpPr>
        <p:spPr>
          <a:xfrm>
            <a:off x="4667249" y="4828380"/>
            <a:ext cx="13430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/>
              <a:t>80% of row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94106037-31D3-313E-68E4-F04EF80BC1CB}"/>
              </a:ext>
            </a:extLst>
          </p:cNvPr>
          <p:cNvSpPr txBox="1">
            <a:spLocks/>
          </p:cNvSpPr>
          <p:nvPr/>
        </p:nvSpPr>
        <p:spPr>
          <a:xfrm>
            <a:off x="1219200" y="5467348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2200" dirty="0">
              <a:solidFill>
                <a:schemeClr val="tx1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824ED91-7E7B-4AC7-BF35-837559D02FB3}"/>
              </a:ext>
            </a:extLst>
          </p:cNvPr>
          <p:cNvSpPr txBox="1"/>
          <p:nvPr/>
        </p:nvSpPr>
        <p:spPr>
          <a:xfrm>
            <a:off x="1219200" y="5578513"/>
            <a:ext cx="781050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>
                <a:solidFill>
                  <a:srgbClr val="C00000"/>
                </a:solidFill>
              </a:rPr>
              <a:t>Maximum (true) replication rate of significant results: </a:t>
            </a:r>
            <a:br>
              <a:rPr lang="en-US" sz="1800" dirty="0">
                <a:solidFill>
                  <a:srgbClr val="C00000"/>
                </a:solidFill>
              </a:rPr>
            </a:br>
            <a:r>
              <a:rPr lang="en-US" sz="1800" dirty="0">
                <a:solidFill>
                  <a:schemeClr val="tx1"/>
                </a:solidFill>
              </a:rPr>
              <a:t>share of </a:t>
            </a:r>
            <a:r>
              <a:rPr lang="en-US" sz="1800" i="1" dirty="0">
                <a:solidFill>
                  <a:schemeClr val="tx1"/>
                </a:solidFill>
              </a:rPr>
              <a:t>correct </a:t>
            </a:r>
            <a:r>
              <a:rPr lang="en-US" sz="1800" dirty="0">
                <a:solidFill>
                  <a:schemeClr val="tx1"/>
                </a:solidFill>
              </a:rPr>
              <a:t>rejections</a:t>
            </a:r>
          </a:p>
          <a:p>
            <a:r>
              <a:rPr lang="en-US" dirty="0"/>
              <a:t>Depends on </a:t>
            </a:r>
            <a:r>
              <a:rPr lang="en-US" dirty="0">
                <a:solidFill>
                  <a:srgbClr val="C00000"/>
                </a:solidFill>
              </a:rPr>
              <a:t>share of </a:t>
            </a:r>
            <a:r>
              <a:rPr lang="en-US" u="sng" dirty="0">
                <a:solidFill>
                  <a:srgbClr val="C00000"/>
                </a:solidFill>
              </a:rPr>
              <a:t>true</a:t>
            </a:r>
            <a:r>
              <a:rPr lang="en-US" dirty="0">
                <a:solidFill>
                  <a:srgbClr val="C00000"/>
                </a:solidFill>
              </a:rPr>
              <a:t> hypotheses</a:t>
            </a:r>
            <a:endParaRPr lang="en-US" sz="1800" dirty="0">
              <a:solidFill>
                <a:srgbClr val="C00000"/>
              </a:solidFill>
            </a:endParaRPr>
          </a:p>
        </p:txBody>
      </p:sp>
      <p:pic>
        <p:nvPicPr>
          <p:cNvPr id="9" name="Camera 8">
            <a:extLst>
              <a:ext uri="{FF2B5EF4-FFF2-40B4-BE49-F238E27FC236}">
                <a16:creationId xmlns:a16="http://schemas.microsoft.com/office/drawing/2014/main" id="{60892379-8AF8-8812-A75E-82D630450E2B}"/>
              </a:ext>
            </a:extLst>
          </p:cNvPr>
          <p:cNvPicPr>
            <a:picLocks noChangeAspect="1"/>
            <a:extLst>
              <a:ext uri="{51228E76-BA90-4043-B771-695A4F85340A}">
                <alf:liveFeedProps xmlns:alf="http://schemas.microsoft.com/office/drawing/2021/livefeed"/>
              </a:ext>
            </a:extLst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421250" y="1323832"/>
            <a:ext cx="3770750" cy="5534168"/>
          </a:xfrm>
          <a:prstGeom prst="rect">
            <a:avLst/>
          </a:prstGeom>
          <a:ln>
            <a:noFill/>
          </a:ln>
          <a:effectLst>
            <a:softEdge rad="127000"/>
          </a:effectLst>
        </p:spPr>
      </p:pic>
    </p:spTree>
    <p:extLst>
      <p:ext uri="{BB962C8B-B14F-4D97-AF65-F5344CB8AC3E}">
        <p14:creationId xmlns:p14="http://schemas.microsoft.com/office/powerpoint/2010/main" val="10101302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35952F-164F-5F00-A58A-B1A5BFE4AA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Another caveat: base rates matter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94106037-31D3-313E-68E4-F04EF80BC1CB}"/>
              </a:ext>
            </a:extLst>
          </p:cNvPr>
          <p:cNvSpPr txBox="1">
            <a:spLocks/>
          </p:cNvSpPr>
          <p:nvPr/>
        </p:nvSpPr>
        <p:spPr>
          <a:xfrm>
            <a:off x="1219200" y="5467348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2200" dirty="0">
              <a:solidFill>
                <a:schemeClr val="tx1"/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B6B8BE6C-9C4E-343B-9948-CEF2815BFF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690688"/>
            <a:ext cx="6135019" cy="4538662"/>
          </a:xfrm>
          <a:prstGeom prst="rect">
            <a:avLst/>
          </a:prstGeom>
        </p:spPr>
      </p:pic>
      <p:pic>
        <p:nvPicPr>
          <p:cNvPr id="10" name="Camera 9">
            <a:extLst>
              <a:ext uri="{FF2B5EF4-FFF2-40B4-BE49-F238E27FC236}">
                <a16:creationId xmlns:a16="http://schemas.microsoft.com/office/drawing/2014/main" id="{2277C5F2-3D31-2327-A0CB-1124C6C3AE91}"/>
              </a:ext>
            </a:extLst>
          </p:cNvPr>
          <p:cNvPicPr>
            <a:picLocks noChangeAspect="1"/>
            <a:extLst>
              <a:ext uri="{51228E76-BA90-4043-B771-695A4F85340A}">
                <alf:liveFeedProps xmlns:alf="http://schemas.microsoft.com/office/drawing/2021/livefeed"/>
              </a:ext>
            </a:extLst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421250" y="1323832"/>
            <a:ext cx="3770750" cy="5534168"/>
          </a:xfrm>
          <a:prstGeom prst="rect">
            <a:avLst/>
          </a:prstGeom>
          <a:ln>
            <a:noFill/>
          </a:ln>
          <a:effectLst>
            <a:softEdge rad="127000"/>
          </a:effec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413DE15B-09A2-4323-B075-90437E278E96}"/>
              </a:ext>
            </a:extLst>
          </p:cNvPr>
          <p:cNvSpPr txBox="1"/>
          <p:nvPr/>
        </p:nvSpPr>
        <p:spPr>
          <a:xfrm>
            <a:off x="2161310" y="6328610"/>
            <a:ext cx="48375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Possibly main problem in </a:t>
            </a:r>
            <a:r>
              <a:rPr lang="en-US" i="1" dirty="0"/>
              <a:t>some fields – </a:t>
            </a:r>
            <a:r>
              <a:rPr lang="en-US" dirty="0">
                <a:hlinkClick r:id="rId5"/>
              </a:rPr>
              <a:t>read more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15302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C02BB2-B36D-0EA7-0C34-7535F3BDC2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Our field might be particularly troubled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FA65CD-4364-2284-F2D3-22D8129170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68541" y="1825625"/>
            <a:ext cx="10515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b="1" dirty="0">
                <a:solidFill>
                  <a:srgbClr val="C00000"/>
                </a:solidFill>
              </a:rPr>
              <a:t>Expert estimates </a:t>
            </a:r>
            <a:r>
              <a:rPr lang="en-US" sz="2000" i="1" dirty="0">
                <a:solidFill>
                  <a:srgbClr val="C00000"/>
                </a:solidFill>
              </a:rPr>
              <a:t>(</a:t>
            </a:r>
            <a:r>
              <a:rPr lang="en-US" sz="2000" i="1" dirty="0">
                <a:solidFill>
                  <a:srgbClr val="C00000"/>
                </a:solidFill>
                <a:hlinkClick r:id="rId2"/>
              </a:rPr>
              <a:t>Gordon et al., 2020</a:t>
            </a:r>
            <a:r>
              <a:rPr lang="en-US" sz="2000" i="1" dirty="0">
                <a:solidFill>
                  <a:srgbClr val="C00000"/>
                </a:solidFill>
              </a:rPr>
              <a:t>)</a:t>
            </a:r>
            <a:endParaRPr lang="en-US" sz="2000" b="1" dirty="0">
              <a:solidFill>
                <a:srgbClr val="C00000"/>
              </a:solidFill>
            </a:endParaRPr>
          </a:p>
        </p:txBody>
      </p:sp>
      <p:pic>
        <p:nvPicPr>
          <p:cNvPr id="2050" name="Picture 2" descr="(a) Expected replication rate for publications from different 2 year periods. (b) Expected replication rate for publications from different fields. Points and error bars within the violin plots indicate the mean ± 1 s.d. Letters in (b) indicate significance grouping: fields with the same grouping label do not have significantly different means. Groupings are omitted for (a) as all time periods have statistically significant or suggestive differences.">
            <a:extLst>
              <a:ext uri="{FF2B5EF4-FFF2-40B4-BE49-F238E27FC236}">
                <a16:creationId xmlns:a16="http://schemas.microsoft.com/office/drawing/2014/main" id="{1C20A385-CFD3-CFCB-A7C7-F1DECB6E7FF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8192"/>
          <a:stretch/>
        </p:blipFill>
        <p:spPr bwMode="auto">
          <a:xfrm>
            <a:off x="723899" y="2322429"/>
            <a:ext cx="4718050" cy="45355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D731D5DE-F8BF-C76E-3E41-402BEDD26EC4}"/>
              </a:ext>
            </a:extLst>
          </p:cNvPr>
          <p:cNvSpPr/>
          <p:nvPr/>
        </p:nvSpPr>
        <p:spPr>
          <a:xfrm>
            <a:off x="453189" y="2759241"/>
            <a:ext cx="541421" cy="165818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Camera 4">
            <a:extLst>
              <a:ext uri="{FF2B5EF4-FFF2-40B4-BE49-F238E27FC236}">
                <a16:creationId xmlns:a16="http://schemas.microsoft.com/office/drawing/2014/main" id="{900CE7B0-6F68-C3AD-2DDB-4FD729522B70}"/>
              </a:ext>
            </a:extLst>
          </p:cNvPr>
          <p:cNvPicPr>
            <a:picLocks noChangeAspect="1"/>
            <a:extLst>
              <a:ext uri="{51228E76-BA90-4043-B771-695A4F85340A}">
                <alf:liveFeedProps xmlns:alf="http://schemas.microsoft.com/office/drawing/2021/livefeed"/>
              </a:ext>
            </a:extLst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421250" y="1323832"/>
            <a:ext cx="3770750" cy="5534168"/>
          </a:xfrm>
          <a:prstGeom prst="rect">
            <a:avLst/>
          </a:prstGeom>
          <a:ln>
            <a:noFill/>
          </a:ln>
          <a:effectLst>
            <a:softEdge rad="127000"/>
          </a:effectLst>
        </p:spPr>
      </p:pic>
    </p:spTree>
    <p:extLst>
      <p:ext uri="{BB962C8B-B14F-4D97-AF65-F5344CB8AC3E}">
        <p14:creationId xmlns:p14="http://schemas.microsoft.com/office/powerpoint/2010/main" val="21120442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C02BB2-B36D-0EA7-0C34-7535F3BDC2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Improvements are slow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FA65CD-4364-2284-F2D3-22D8129170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94610" y="1690688"/>
            <a:ext cx="10515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b="1" dirty="0">
                <a:solidFill>
                  <a:srgbClr val="C00000"/>
                </a:solidFill>
              </a:rPr>
              <a:t>Statistical estimates </a:t>
            </a:r>
            <a:r>
              <a:rPr lang="en-US" sz="2000" i="1" dirty="0">
                <a:solidFill>
                  <a:srgbClr val="C00000"/>
                </a:solidFill>
              </a:rPr>
              <a:t>(</a:t>
            </a:r>
            <a:r>
              <a:rPr lang="en-US" sz="2000" i="1" dirty="0">
                <a:solidFill>
                  <a:srgbClr val="C00000"/>
                </a:solidFill>
                <a:hlinkClick r:id="rId3"/>
              </a:rPr>
              <a:t>Schimmack, 2022</a:t>
            </a:r>
            <a:r>
              <a:rPr lang="en-US" sz="2000" i="1" dirty="0">
                <a:solidFill>
                  <a:srgbClr val="C00000"/>
                </a:solidFill>
              </a:rPr>
              <a:t>)</a:t>
            </a:r>
            <a:endParaRPr lang="en-US" sz="2000" b="1" dirty="0">
              <a:solidFill>
                <a:srgbClr val="C00000"/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731D5DE-F8BF-C76E-3E41-402BEDD26EC4}"/>
              </a:ext>
            </a:extLst>
          </p:cNvPr>
          <p:cNvSpPr/>
          <p:nvPr/>
        </p:nvSpPr>
        <p:spPr>
          <a:xfrm>
            <a:off x="453189" y="2759241"/>
            <a:ext cx="541421" cy="165818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Camera 4">
            <a:extLst>
              <a:ext uri="{FF2B5EF4-FFF2-40B4-BE49-F238E27FC236}">
                <a16:creationId xmlns:a16="http://schemas.microsoft.com/office/drawing/2014/main" id="{900CE7B0-6F68-C3AD-2DDB-4FD729522B70}"/>
              </a:ext>
            </a:extLst>
          </p:cNvPr>
          <p:cNvPicPr>
            <a:picLocks noChangeAspect="1"/>
            <a:extLst>
              <a:ext uri="{51228E76-BA90-4043-B771-695A4F85340A}">
                <alf:liveFeedProps xmlns:alf="http://schemas.microsoft.com/office/drawing/2021/livefeed"/>
              </a:ext>
            </a:extLst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421250" y="1323832"/>
            <a:ext cx="3770750" cy="5534168"/>
          </a:xfrm>
          <a:prstGeom prst="rect">
            <a:avLst/>
          </a:prstGeom>
          <a:ln>
            <a:noFill/>
          </a:ln>
          <a:effectLst>
            <a:softEdge rad="127000"/>
          </a:effectLst>
        </p:spPr>
      </p:pic>
      <p:pic>
        <p:nvPicPr>
          <p:cNvPr id="4098" name="Picture 2">
            <a:extLst>
              <a:ext uri="{FF2B5EF4-FFF2-40B4-BE49-F238E27FC236}">
                <a16:creationId xmlns:a16="http://schemas.microsoft.com/office/drawing/2014/main" id="{3380AAB6-7968-7920-F8BD-1ECAFDEFA6A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010"/>
          <a:stretch/>
        </p:blipFill>
        <p:spPr bwMode="auto">
          <a:xfrm>
            <a:off x="292766" y="2112271"/>
            <a:ext cx="6669506" cy="48528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41678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ctangl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ctangl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7|4.1|9.1|11.8|8|3.7|4.6"/>
</p:tagLst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7777</TotalTime>
  <Words>1164</Words>
  <Application>Microsoft Macintosh PowerPoint</Application>
  <PresentationFormat>Widescreen</PresentationFormat>
  <Paragraphs>161</Paragraphs>
  <Slides>31</Slides>
  <Notes>14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8" baseType="lpstr">
      <vt:lpstr>Arial</vt:lpstr>
      <vt:lpstr>Calibri</vt:lpstr>
      <vt:lpstr>Calibri Light</vt:lpstr>
      <vt:lpstr>Georgia</vt:lpstr>
      <vt:lpstr>Times New Roman</vt:lpstr>
      <vt:lpstr>Office Theme</vt:lpstr>
      <vt:lpstr>think-cell Slide</vt:lpstr>
      <vt:lpstr>PowerPoint Presentation</vt:lpstr>
      <vt:lpstr>Purpose of the session</vt:lpstr>
      <vt:lpstr>Address replication crisis</vt:lpstr>
      <vt:lpstr>Estimating the reproducibility of psychological science (2015)</vt:lpstr>
      <vt:lpstr>A caveat</vt:lpstr>
      <vt:lpstr>Another caveat: base rates matter</vt:lpstr>
      <vt:lpstr>Another caveat: base rates matter</vt:lpstr>
      <vt:lpstr>Our field might be particularly troubled</vt:lpstr>
      <vt:lpstr>Improvements are slow</vt:lpstr>
      <vt:lpstr>PowerPoint Presentation</vt:lpstr>
      <vt:lpstr>Why is this happening</vt:lpstr>
      <vt:lpstr>The power of music</vt:lpstr>
      <vt:lpstr>How did they do it?</vt:lpstr>
      <vt:lpstr>PowerPoint Presentation</vt:lpstr>
      <vt:lpstr>PowerPoint Presentation</vt:lpstr>
      <vt:lpstr>Choices are inevitable</vt:lpstr>
      <vt:lpstr>PowerPoint Presentation</vt:lpstr>
      <vt:lpstr>Pre-registrations</vt:lpstr>
      <vt:lpstr>Pre-registrations</vt:lpstr>
      <vt:lpstr>Even without that,  key risks can be avoided</vt:lpstr>
      <vt:lpstr>Selectively reporting DVs</vt:lpstr>
      <vt:lpstr>Optional stopping during data collection</vt:lpstr>
      <vt:lpstr>Purposeful outlier exclusion</vt:lpstr>
      <vt:lpstr>Selectively including covariates</vt:lpstr>
      <vt:lpstr>Selectively excluding items/redefining scales</vt:lpstr>
      <vt:lpstr>Selectively transforming variables</vt:lpstr>
      <vt:lpstr>Imputation of missing data</vt:lpstr>
      <vt:lpstr>Ad-hoc subgroup analyses</vt:lpstr>
      <vt:lpstr>Further issues</vt:lpstr>
      <vt:lpstr>PowerPoint Presentation</vt:lpstr>
      <vt:lpstr>My summary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lukas wallrich</dc:creator>
  <cp:lastModifiedBy>Lukas Wallrich (Staff)</cp:lastModifiedBy>
  <cp:revision>47</cp:revision>
  <dcterms:created xsi:type="dcterms:W3CDTF">2019-11-07T08:19:14Z</dcterms:created>
  <dcterms:modified xsi:type="dcterms:W3CDTF">2023-02-06T17:16:32Z</dcterms:modified>
</cp:coreProperties>
</file>