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5"/>
  </p:notesMasterIdLst>
  <p:sldIdLst>
    <p:sldId id="352" r:id="rId2"/>
    <p:sldId id="353" r:id="rId3"/>
    <p:sldId id="364" r:id="rId4"/>
    <p:sldId id="367" r:id="rId5"/>
    <p:sldId id="365" r:id="rId6"/>
    <p:sldId id="377" r:id="rId7"/>
    <p:sldId id="366" r:id="rId8"/>
    <p:sldId id="368" r:id="rId9"/>
    <p:sldId id="378" r:id="rId10"/>
    <p:sldId id="369" r:id="rId11"/>
    <p:sldId id="383" r:id="rId12"/>
    <p:sldId id="370" r:id="rId13"/>
    <p:sldId id="371" r:id="rId14"/>
    <p:sldId id="376" r:id="rId15"/>
    <p:sldId id="380" r:id="rId16"/>
    <p:sldId id="381" r:id="rId17"/>
    <p:sldId id="374" r:id="rId18"/>
    <p:sldId id="379" r:id="rId19"/>
    <p:sldId id="372" r:id="rId20"/>
    <p:sldId id="373" r:id="rId21"/>
    <p:sldId id="382" r:id="rId22"/>
    <p:sldId id="375" r:id="rId23"/>
    <p:sldId id="3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wallrich" initials="lw" lastIdx="1" clrIdx="0">
    <p:extLst>
      <p:ext uri="{19B8F6BF-5375-455C-9EA6-DF929625EA0E}">
        <p15:presenceInfo xmlns:p15="http://schemas.microsoft.com/office/powerpoint/2012/main" userId="9cc34b299f979c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9" autoAdjust="0"/>
    <p:restoredTop sz="75102" autoAdjust="0"/>
  </p:normalViewPr>
  <p:slideViewPr>
    <p:cSldViewPr snapToGrid="0">
      <p:cViewPr varScale="1">
        <p:scale>
          <a:sx n="94" d="100"/>
          <a:sy n="94" d="100"/>
        </p:scale>
        <p:origin x="9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AA033-D06F-4026-B0B9-B7328488453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262F-4E77-4005-A49E-2F8B7629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2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science/2017/jun/27/profitable-business-scientific-publishing-bad-for-scienc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221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Same time: increasing student numbers &amp; increasing workload for academics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7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about compliance – and obviously this does not apply to data you own/work that you have copyright over … but might be an inspiration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68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/>
              <a:t>PsyArXiv</a:t>
            </a:r>
            <a:r>
              <a:rPr lang="en-GB" sz="1200" dirty="0"/>
              <a:t> - </a:t>
            </a:r>
            <a:r>
              <a:rPr lang="en-GB" dirty="0"/>
              <a:t>Now on Google Scholar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81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6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3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Accessible</a:t>
            </a:r>
          </a:p>
          <a:p>
            <a:r>
              <a:rPr lang="en-GB" dirty="0"/>
              <a:t>Free</a:t>
            </a:r>
          </a:p>
          <a:p>
            <a:r>
              <a:rPr lang="en-GB" b="1" dirty="0"/>
              <a:t>Transparent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779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Mix of problematic research practices, misunderstandings, and wrong motivations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0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1/3 reproducible</a:t>
            </a:r>
          </a:p>
          <a:p>
            <a:r>
              <a:rPr lang="en-US" dirty="0"/>
              <a:t>Average effect size: ½ of original effect size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www.science.org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/10.1126/science.aac4716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28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https://www.theguardian.com/science/2017/jun/27/profitable-business-scientific-publishing-bad-for-science</a:t>
            </a:r>
            <a:endParaRPr lang="en-GB" dirty="0"/>
          </a:p>
          <a:p>
            <a:endParaRPr lang="en-GB" dirty="0"/>
          </a:p>
          <a:p>
            <a:r>
              <a:rPr lang="en-GB" dirty="0"/>
              <a:t>Good assessment of Elsevier’s market position by a business analyst: </a:t>
            </a:r>
          </a:p>
          <a:p>
            <a:r>
              <a:rPr lang="en-GB" dirty="0"/>
              <a:t>https://</a:t>
            </a:r>
            <a:r>
              <a:rPr lang="en-GB" dirty="0" err="1"/>
              <a:t>infrastructure.sparcopen.org</a:t>
            </a:r>
            <a:r>
              <a:rPr lang="en-GB" dirty="0"/>
              <a:t>/landscape-analysis/</a:t>
            </a:r>
            <a:r>
              <a:rPr lang="en-GB" dirty="0" err="1"/>
              <a:t>elsevier</a:t>
            </a:r>
            <a:r>
              <a:rPr lang="en-GB" dirty="0"/>
              <a:t>#:~:text=Elsevier%20operates%20at%20a%2037,operates%20at%20a%2023%25%20margin.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7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6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Co-authored by a Nobel prize winning economist – who now (plausibly) suggests that he can’t audit all data</a:t>
            </a:r>
          </a:p>
          <a:p>
            <a:r>
              <a:rPr lang="en-US" dirty="0"/>
              <a:t>Cited 500 times, retracted a decade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64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 for transparency – plans can and will change, but needs to be recorded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4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2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1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7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1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3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6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7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5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9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0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78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FF21-1B8E-44D3-8B50-B1D360324B2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6.svg"/><Relationship Id="rId3" Type="http://schemas.openxmlformats.org/officeDocument/2006/relationships/tags" Target="../tags/tag3.xml"/><Relationship Id="rId7" Type="http://schemas.openxmlformats.org/officeDocument/2006/relationships/hyperlink" Target="mailto:l.wallrich@bbk.ac.uk" TargetMode="Externa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11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ukdataservice.ac.uk/datacatalogue/studies/study?id=855919" TargetMode="External"/><Relationship Id="rId2" Type="http://schemas.openxmlformats.org/officeDocument/2006/relationships/hyperlink" Target="https://ukdataservice.ac.uk/learning-hub/research-data-management/anonymisation/anonymising-qualitative-da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bit.ly/syst-reviews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commonslibrary.parliament.uk/research-briefings/sn01079/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k.ac.uk/about-us/policies/open-access-research" TargetMode="Externa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economist.com/graphic-detail/2021/08/20/a-study-on-dishonesty-was-based-on-fraudulent-data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datacolada.org/98" TargetMode="External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ll, brick, stone, rock&#10;&#10;Description automatically generated">
            <a:extLst>
              <a:ext uri="{FF2B5EF4-FFF2-40B4-BE49-F238E27FC236}">
                <a16:creationId xmlns:a16="http://schemas.microsoft.com/office/drawing/2014/main" id="{FD684D85-4D82-C2F8-913E-F674A518D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3"/>
            <a:ext cx="12192000" cy="8128000"/>
          </a:xfrm>
          <a:prstGeom prst="rect">
            <a:avLst/>
          </a:prstGeom>
        </p:spPr>
      </p:pic>
      <p:sp>
        <p:nvSpPr>
          <p:cNvPr id="6150" name="Rectangle 1">
            <a:extLst>
              <a:ext uri="{FF2B5EF4-FFF2-40B4-BE49-F238E27FC236}">
                <a16:creationId xmlns:a16="http://schemas.microsoft.com/office/drawing/2014/main" id="{5A104DF4-EFFD-4F0F-B936-939C0527B9C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-3259"/>
            <a:ext cx="12192000" cy="746804"/>
          </a:xfrm>
          <a:prstGeom prst="rect">
            <a:avLst/>
          </a:prstGeom>
          <a:solidFill>
            <a:schemeClr val="accent6">
              <a:lumMod val="75000"/>
              <a:alpha val="74117"/>
            </a:schemeClr>
          </a:solidFill>
          <a:ln>
            <a:noFill/>
          </a:ln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defTabSz="91440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Lukas Wallrich (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l.wallrich@bbk.ac.uk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                                 </a:t>
            </a:r>
            <a:r>
              <a:rPr lang="en-US" altLang="en-US" sz="1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n-US" sz="100" b="1" dirty="0">
              <a:solidFill>
                <a:srgbClr val="33339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">
            <a:extLst>
              <a:ext uri="{FF2B5EF4-FFF2-40B4-BE49-F238E27FC236}">
                <a16:creationId xmlns:a16="http://schemas.microsoft.com/office/drawing/2014/main" id="{365A5990-0E78-4267-9CA3-2964EF39DFA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1264" y="2204863"/>
            <a:ext cx="6558974" cy="3121879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5200" b="1" dirty="0">
                <a:solidFill>
                  <a:srgbClr val="C00000"/>
                </a:solidFill>
              </a:rPr>
              <a:t>Open Science</a:t>
            </a:r>
          </a:p>
          <a:p>
            <a:pPr algn="ctr" defTabSz="914400" eaLnBrk="0" fontAlgn="base" hangingPunct="0">
              <a:spcAft>
                <a:spcPct val="0"/>
              </a:spcAft>
              <a:buNone/>
              <a:defRPr/>
            </a:pPr>
            <a:endParaRPr lang="en-US" altLang="en-US" sz="3600" b="1" dirty="0">
              <a:solidFill>
                <a:srgbClr val="C00000"/>
              </a:solidFill>
            </a:endParaRPr>
          </a:p>
          <a:p>
            <a:pPr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002060"/>
                </a:solidFill>
              </a:rPr>
              <a:t>Why do we need it?</a:t>
            </a:r>
          </a:p>
          <a:p>
            <a:pPr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002060"/>
                </a:solidFill>
              </a:rPr>
              <a:t>How can you get involved?</a:t>
            </a:r>
          </a:p>
        </p:txBody>
      </p:sp>
      <p:pic>
        <p:nvPicPr>
          <p:cNvPr id="2103" name="Picture 55" descr="image">
            <a:extLst>
              <a:ext uri="{FF2B5EF4-FFF2-40B4-BE49-F238E27FC236}">
                <a16:creationId xmlns:a16="http://schemas.microsoft.com/office/drawing/2014/main" id="{2514B67B-0BBC-403B-B9F9-D919620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Picture 61" descr="Tate Harmer appointed by Birkbeck University of London - Tate + Co">
            <a:extLst>
              <a:ext uri="{FF2B5EF4-FFF2-40B4-BE49-F238E27FC236}">
                <a16:creationId xmlns:a16="http://schemas.microsoft.com/office/drawing/2014/main" id="{6C567511-64A5-7777-ACEF-0B1BA9FE0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23" y="11253"/>
            <a:ext cx="2400777" cy="74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2C60A08D-9D20-FE92-3373-F92C01893C43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410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4"/>
    </mc:Choice>
    <mc:Fallback xmlns="">
      <p:transition spd="slow" advTm="1288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4C8B-975C-4BED-AA32-6DB20FD2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Liberate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EAE17-91E6-439D-BAEF-7FFBE8C37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755"/>
            <a:ext cx="10515600" cy="489322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Publish data alongside articles</a:t>
            </a:r>
          </a:p>
          <a:p>
            <a:pPr lvl="1"/>
            <a:r>
              <a:rPr lang="en-GB" dirty="0"/>
              <a:t>Required by many top journals</a:t>
            </a:r>
          </a:p>
          <a:p>
            <a:pPr lvl="1"/>
            <a:r>
              <a:rPr lang="en-GB" dirty="0"/>
              <a:t>Allows for reproduction</a:t>
            </a:r>
          </a:p>
          <a:p>
            <a:pPr lvl="1"/>
            <a:r>
              <a:rPr lang="en-GB" dirty="0"/>
              <a:t>Allows for secondary analyses</a:t>
            </a:r>
          </a:p>
          <a:p>
            <a:endParaRPr lang="en-GB" dirty="0"/>
          </a:p>
          <a:p>
            <a:r>
              <a:rPr lang="en-GB" dirty="0"/>
              <a:t>Publish data that is not written up</a:t>
            </a:r>
            <a:br>
              <a:rPr lang="en-GB" dirty="0"/>
            </a:br>
            <a:r>
              <a:rPr lang="en-GB" dirty="0"/>
              <a:t>(e.g., null-findings in file drawer)</a:t>
            </a:r>
          </a:p>
          <a:p>
            <a:pPr lvl="1"/>
            <a:r>
              <a:rPr lang="en-GB" dirty="0"/>
              <a:t>Significant results more likely to get</a:t>
            </a:r>
            <a:br>
              <a:rPr lang="en-GB" dirty="0"/>
            </a:br>
            <a:r>
              <a:rPr lang="en-GB" dirty="0"/>
              <a:t>published, which biases the literature</a:t>
            </a:r>
          </a:p>
          <a:p>
            <a:pPr lvl="1"/>
            <a:r>
              <a:rPr lang="en-GB" dirty="0"/>
              <a:t>Initiatives to change that (e.g., </a:t>
            </a:r>
            <a:br>
              <a:rPr lang="en-GB" dirty="0"/>
            </a:br>
            <a:r>
              <a:rPr lang="en-GB" dirty="0"/>
              <a:t>Registered Reports) but unlikely to </a:t>
            </a:r>
            <a:br>
              <a:rPr lang="en-GB" dirty="0"/>
            </a:br>
            <a:r>
              <a:rPr lang="en-GB" dirty="0"/>
              <a:t>close the gap entirely</a:t>
            </a:r>
          </a:p>
          <a:p>
            <a:pPr lvl="1"/>
            <a:r>
              <a:rPr lang="en-GB" dirty="0"/>
              <a:t>Publishing documented data easy first step </a:t>
            </a:r>
            <a:br>
              <a:rPr lang="en-GB" dirty="0"/>
            </a:br>
            <a:r>
              <a:rPr lang="en-GB" dirty="0"/>
              <a:t>to make null-results available</a:t>
            </a:r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80B0F4A7-ADC4-4A2C-A55F-1046BF12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78848C83-FBC6-3DF2-761E-0D2FE5BFD99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739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9296-7D29-994A-C195-155A7ECA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qualitative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62BF7-4E48-9643-D876-1EFF71C6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r>
              <a:rPr lang="en-US" dirty="0"/>
              <a:t>Likely even greater reuse potential</a:t>
            </a:r>
            <a:br>
              <a:rPr lang="en-US" dirty="0"/>
            </a:br>
            <a:r>
              <a:rPr lang="en-US" dirty="0"/>
              <a:t>than for most quantitative data – e.g.,</a:t>
            </a:r>
            <a:br>
              <a:rPr lang="en-US" dirty="0"/>
            </a:br>
            <a:r>
              <a:rPr lang="en-US" dirty="0"/>
              <a:t>different methodology, triangulation</a:t>
            </a:r>
          </a:p>
          <a:p>
            <a:endParaRPr lang="en-US" dirty="0"/>
          </a:p>
          <a:p>
            <a:r>
              <a:rPr lang="en-US" dirty="0"/>
              <a:t>Potentially harder to </a:t>
            </a:r>
            <a:r>
              <a:rPr lang="en-US" dirty="0" err="1"/>
              <a:t>anonymise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but possible, and good guidance exists</a:t>
            </a:r>
          </a:p>
          <a:p>
            <a:endParaRPr lang="en-US" dirty="0"/>
          </a:p>
          <a:p>
            <a:r>
              <a:rPr lang="en-US" dirty="0"/>
              <a:t>Check UK Data Service for </a:t>
            </a:r>
            <a:r>
              <a:rPr lang="en-US" dirty="0">
                <a:hlinkClick r:id="rId2"/>
              </a:rPr>
              <a:t>guidance</a:t>
            </a:r>
            <a:br>
              <a:rPr lang="en-US" dirty="0"/>
            </a:br>
            <a:r>
              <a:rPr lang="en-US" dirty="0"/>
              <a:t>and examples, e.g., </a:t>
            </a:r>
            <a:r>
              <a:rPr lang="en-US" dirty="0">
                <a:hlinkClick r:id="rId3"/>
              </a:rPr>
              <a:t>on dress codes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at work</a:t>
            </a:r>
            <a:endParaRPr lang="en-US" dirty="0"/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9C722333-DA9D-D7C5-28D5-7DAC6938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DA1B6693-2E3C-1DEB-5BA5-5615B4EC11C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0788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E15A-EB51-44A1-9CDE-255A9C8E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methods &amp; open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A9A6-0446-444C-9601-AC1FE9F4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9617" cy="4351338"/>
          </a:xfrm>
        </p:spPr>
        <p:txBody>
          <a:bodyPr/>
          <a:lstStyle/>
          <a:p>
            <a:r>
              <a:rPr lang="en-GB" dirty="0"/>
              <a:t>Science takes place in </a:t>
            </a:r>
            <a:br>
              <a:rPr lang="en-GB" dirty="0"/>
            </a:br>
            <a:r>
              <a:rPr lang="en-GB" dirty="0"/>
              <a:t>“a garden of forking paths” </a:t>
            </a:r>
            <a:br>
              <a:rPr lang="en-GB" dirty="0"/>
            </a:br>
            <a:r>
              <a:rPr lang="en-GB" dirty="0"/>
              <a:t>(Gelman &amp; </a:t>
            </a:r>
            <a:r>
              <a:rPr lang="en-GB" dirty="0" err="1"/>
              <a:t>Loken</a:t>
            </a:r>
            <a:r>
              <a:rPr lang="en-GB" dirty="0"/>
              <a:t>, 2014)</a:t>
            </a:r>
          </a:p>
          <a:p>
            <a:endParaRPr lang="en-GB" dirty="0"/>
          </a:p>
          <a:p>
            <a:r>
              <a:rPr lang="en-GB" dirty="0" err="1"/>
              <a:t>Silberzahn</a:t>
            </a:r>
            <a:r>
              <a:rPr lang="en-GB" dirty="0"/>
              <a:t> et al. (2018)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8DFDA-322F-44BF-B0CB-D528BD9E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77" y="4089125"/>
            <a:ext cx="5619657" cy="1695449"/>
          </a:xfrm>
          <a:prstGeom prst="rect">
            <a:avLst/>
          </a:prstGeom>
        </p:spPr>
      </p:pic>
      <p:pic>
        <p:nvPicPr>
          <p:cNvPr id="5" name="Picture 55" descr="image">
            <a:extLst>
              <a:ext uri="{FF2B5EF4-FFF2-40B4-BE49-F238E27FC236}">
                <a16:creationId xmlns:a16="http://schemas.microsoft.com/office/drawing/2014/main" id="{4DCF1A93-26FC-4823-8985-387A7FE0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amera 5">
            <a:extLst>
              <a:ext uri="{FF2B5EF4-FFF2-40B4-BE49-F238E27FC236}">
                <a16:creationId xmlns:a16="http://schemas.microsoft.com/office/drawing/2014/main" id="{19A549A9-6DD6-5DD5-9132-C7B13486DDB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459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E15A-EB51-44A1-9CDE-255A9C8E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methods &amp; open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A9A6-0446-444C-9601-AC1FE9F4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85"/>
            <a:ext cx="6049617" cy="50323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Science takes place in </a:t>
            </a:r>
            <a:br>
              <a:rPr lang="en-GB" dirty="0"/>
            </a:br>
            <a:r>
              <a:rPr lang="en-GB" dirty="0"/>
              <a:t>“a garden of forking paths” </a:t>
            </a:r>
            <a:br>
              <a:rPr lang="en-GB" dirty="0"/>
            </a:br>
            <a:r>
              <a:rPr lang="en-GB" dirty="0"/>
              <a:t>(Gelman &amp; </a:t>
            </a:r>
            <a:r>
              <a:rPr lang="en-GB" dirty="0" err="1"/>
              <a:t>Loken</a:t>
            </a:r>
            <a:r>
              <a:rPr lang="en-GB" dirty="0"/>
              <a:t>, 2014)</a:t>
            </a:r>
          </a:p>
          <a:p>
            <a:endParaRPr lang="en-GB" dirty="0"/>
          </a:p>
          <a:p>
            <a:r>
              <a:rPr lang="en-GB" dirty="0"/>
              <a:t>Qualitative researchers have recognised this for much longer, </a:t>
            </a:r>
            <a:r>
              <a:rPr lang="en-GB" i="1" dirty="0"/>
              <a:t>but</a:t>
            </a:r>
            <a:r>
              <a:rPr lang="en-GB" dirty="0"/>
              <a:t> don’t always act on it</a:t>
            </a:r>
          </a:p>
          <a:p>
            <a:endParaRPr lang="en-GB" dirty="0"/>
          </a:p>
          <a:p>
            <a:r>
              <a:rPr lang="en-GB" dirty="0"/>
              <a:t>Quantitative researchers need to either show discipline (e.g., detailed pre-registrations) or embrace subjectivity with need for transparency</a:t>
            </a:r>
          </a:p>
        </p:txBody>
      </p:sp>
      <p:pic>
        <p:nvPicPr>
          <p:cNvPr id="5" name="Picture 55" descr="image">
            <a:extLst>
              <a:ext uri="{FF2B5EF4-FFF2-40B4-BE49-F238E27FC236}">
                <a16:creationId xmlns:a16="http://schemas.microsoft.com/office/drawing/2014/main" id="{DA070530-F919-4A1A-A696-6D4EFA34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mera 3">
            <a:extLst>
              <a:ext uri="{FF2B5EF4-FFF2-40B4-BE49-F238E27FC236}">
                <a16:creationId xmlns:a16="http://schemas.microsoft.com/office/drawing/2014/main" id="{5CF1BD26-38D1-7362-DE82-CDB0FA50FB8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250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6B3E-0DED-4B6F-8C64-99254DBB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Pre-registrations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1FFE-853F-4F97-997B-3701EA64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146"/>
            <a:ext cx="10515600" cy="491572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Create a fixed record of your </a:t>
            </a:r>
            <a:r>
              <a:rPr lang="en-GB" i="1" dirty="0"/>
              <a:t>plan</a:t>
            </a:r>
            <a:r>
              <a:rPr lang="en-GB" dirty="0"/>
              <a:t> before data collection</a:t>
            </a:r>
          </a:p>
          <a:p>
            <a:endParaRPr lang="en-GB" dirty="0"/>
          </a:p>
          <a:p>
            <a:r>
              <a:rPr lang="en-GB" dirty="0"/>
              <a:t>Analysis strategy, including choices that</a:t>
            </a:r>
            <a:br>
              <a:rPr lang="en-GB" dirty="0"/>
            </a:br>
            <a:r>
              <a:rPr lang="en-GB" dirty="0"/>
              <a:t>can easily become data-driven/self-serving</a:t>
            </a:r>
          </a:p>
          <a:p>
            <a:pPr lvl="1"/>
            <a:r>
              <a:rPr lang="en-GB" dirty="0"/>
              <a:t>Tests to be run, variables to be used</a:t>
            </a:r>
          </a:p>
          <a:p>
            <a:pPr lvl="1"/>
            <a:r>
              <a:rPr lang="en-GB" dirty="0"/>
              <a:t>Exclusion criteria (outliers, missing data)</a:t>
            </a:r>
          </a:p>
          <a:p>
            <a:endParaRPr lang="en-GB" dirty="0"/>
          </a:p>
          <a:p>
            <a:r>
              <a:rPr lang="en-GB" dirty="0"/>
              <a:t>Currently debated and adapted for qualitative</a:t>
            </a:r>
            <a:br>
              <a:rPr lang="en-GB" dirty="0"/>
            </a:br>
            <a:r>
              <a:rPr lang="en-GB" dirty="0"/>
              <a:t>research (e.g., Haven &amp; </a:t>
            </a:r>
            <a:r>
              <a:rPr lang="en-GB" dirty="0" err="1"/>
              <a:t>Grootel</a:t>
            </a:r>
            <a:r>
              <a:rPr lang="en-GB" dirty="0"/>
              <a:t>, 2019)</a:t>
            </a:r>
          </a:p>
          <a:p>
            <a:endParaRPr lang="en-GB" dirty="0"/>
          </a:p>
          <a:p>
            <a:r>
              <a:rPr lang="en-GB" dirty="0"/>
              <a:t>Often not published instantly, but ideally </a:t>
            </a:r>
            <a:br>
              <a:rPr lang="en-GB" dirty="0"/>
            </a:br>
            <a:r>
              <a:rPr lang="en-GB" dirty="0"/>
              <a:t>automatically after set period (as record </a:t>
            </a:r>
            <a:br>
              <a:rPr lang="en-GB" dirty="0"/>
            </a:br>
            <a:r>
              <a:rPr lang="en-GB" dirty="0"/>
              <a:t>of attempted  research) – depends on platform</a:t>
            </a:r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553D68ED-EAE4-477B-A0A1-6AF536B9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8B81F946-19CD-90D1-E180-12D2A659E76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468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6B3E-0DED-4B6F-8C64-99254DBB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Pre-registrations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1FFE-853F-4F97-997B-3701EA64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146"/>
            <a:ext cx="10515600" cy="491572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Simple format for quantitative research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Templates for qualitative research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 systematic reviews, e.g., </a:t>
            </a:r>
            <a:br>
              <a:rPr lang="en-GB" dirty="0"/>
            </a:br>
            <a:r>
              <a:rPr lang="en-GB" dirty="0">
                <a:hlinkClick r:id="rId3"/>
              </a:rPr>
              <a:t>https://bit.ly/syst-reviews</a:t>
            </a:r>
            <a:r>
              <a:rPr lang="en-GB" dirty="0"/>
              <a:t> </a:t>
            </a:r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553D68ED-EAE4-477B-A0A1-6AF536B9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ome | AsPredicted">
            <a:extLst>
              <a:ext uri="{FF2B5EF4-FFF2-40B4-BE49-F238E27FC236}">
                <a16:creationId xmlns:a16="http://schemas.microsoft.com/office/drawing/2014/main" id="{E6356286-60E1-AB07-6A0A-46F020BA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47" y="1934744"/>
            <a:ext cx="3962400" cy="10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C5011F6-4A2E-DC48-F03C-81DE6A1BA7E8}"/>
              </a:ext>
            </a:extLst>
          </p:cNvPr>
          <p:cNvGrpSpPr/>
          <p:nvPr/>
        </p:nvGrpSpPr>
        <p:grpSpPr>
          <a:xfrm>
            <a:off x="1442335" y="3429000"/>
            <a:ext cx="4264823" cy="1941925"/>
            <a:chOff x="1455057" y="3617046"/>
            <a:chExt cx="4868167" cy="22166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7CB874-0E2E-757F-7DC2-1EF09AC73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5057" y="4656144"/>
              <a:ext cx="4868167" cy="1177551"/>
            </a:xfrm>
            <a:prstGeom prst="rect">
              <a:avLst/>
            </a:prstGeom>
          </p:spPr>
        </p:pic>
        <p:pic>
          <p:nvPicPr>
            <p:cNvPr id="10244" name="Picture 4" descr="New OSF Registries Enhancements Improve Efficiency and Quality of  Registrations">
              <a:extLst>
                <a:ext uri="{FF2B5EF4-FFF2-40B4-BE49-F238E27FC236}">
                  <a16:creationId xmlns:a16="http://schemas.microsoft.com/office/drawing/2014/main" id="{4742739B-0040-F292-CC50-A060F8F925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2" t="25141" r="15653" b="44673"/>
            <a:stretch/>
          </p:blipFill>
          <p:spPr bwMode="auto">
            <a:xfrm>
              <a:off x="1596571" y="3617046"/>
              <a:ext cx="4726653" cy="103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Camera 6">
            <a:extLst>
              <a:ext uri="{FF2B5EF4-FFF2-40B4-BE49-F238E27FC236}">
                <a16:creationId xmlns:a16="http://schemas.microsoft.com/office/drawing/2014/main" id="{19EF0007-963A-DBEE-BFE6-883D428E255D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306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683E-5F5F-4508-93B6-0607F9BA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”gold standard”?</a:t>
            </a:r>
            <a:br>
              <a:rPr lang="en-US" dirty="0"/>
            </a:br>
            <a:r>
              <a:rPr lang="en-US" dirty="0"/>
              <a:t>Registered Reports</a:t>
            </a:r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1F809134-56F8-1E31-7C4A-30BC35A5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B90B64-3777-51AC-5D72-B5EFC853DB8E}"/>
              </a:ext>
            </a:extLst>
          </p:cNvPr>
          <p:cNvGrpSpPr/>
          <p:nvPr/>
        </p:nvGrpSpPr>
        <p:grpSpPr>
          <a:xfrm>
            <a:off x="-692179" y="1760538"/>
            <a:ext cx="9679260" cy="4925332"/>
            <a:chOff x="-566057" y="1567544"/>
            <a:chExt cx="9679260" cy="4925332"/>
          </a:xfrm>
        </p:grpSpPr>
        <p:pic>
          <p:nvPicPr>
            <p:cNvPr id="11266" name="Picture 2" descr="Steps to publication of a registered report compared with conventional article">
              <a:extLst>
                <a:ext uri="{FF2B5EF4-FFF2-40B4-BE49-F238E27FC236}">
                  <a16:creationId xmlns:a16="http://schemas.microsoft.com/office/drawing/2014/main" id="{8E4A8FBA-4503-8A05-9B4E-A46BE2D08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057" y="1567544"/>
              <a:ext cx="9679260" cy="4925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Steps to publication of a registered report compared with conventional article">
              <a:extLst>
                <a:ext uri="{FF2B5EF4-FFF2-40B4-BE49-F238E27FC236}">
                  <a16:creationId xmlns:a16="http://schemas.microsoft.com/office/drawing/2014/main" id="{AF261599-4ED4-1D52-FD08-B75789D8E8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0" t="53094" r="76083" b="19993"/>
            <a:stretch/>
          </p:blipFill>
          <p:spPr bwMode="auto">
            <a:xfrm>
              <a:off x="4513942" y="5237079"/>
              <a:ext cx="783771" cy="1255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FA6E753-2840-3692-A74D-6E306D667E10}"/>
              </a:ext>
            </a:extLst>
          </p:cNvPr>
          <p:cNvSpPr/>
          <p:nvPr/>
        </p:nvSpPr>
        <p:spPr>
          <a:xfrm>
            <a:off x="3715654" y="1690688"/>
            <a:ext cx="3657603" cy="516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47DEED-C9CA-73D0-7F03-DD9390A34A1B}"/>
              </a:ext>
            </a:extLst>
          </p:cNvPr>
          <p:cNvSpPr/>
          <p:nvPr/>
        </p:nvSpPr>
        <p:spPr>
          <a:xfrm>
            <a:off x="4426851" y="6595268"/>
            <a:ext cx="744740" cy="63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B60C75CB-CCD1-CCDE-9990-B4B42DBECC7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470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26BD-43DF-4C3B-A464-FB7F50CD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Source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97CA-AD1F-44F8-8E4D-BF2FB6FF5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416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Analysis code is part of methods</a:t>
            </a:r>
            <a:r>
              <a:rPr lang="en-GB" dirty="0"/>
              <a:t>, should be</a:t>
            </a:r>
            <a:br>
              <a:rPr lang="en-GB" dirty="0"/>
            </a:br>
            <a:r>
              <a:rPr lang="en-GB" dirty="0"/>
              <a:t>published – can be done at high level in</a:t>
            </a:r>
            <a:br>
              <a:rPr lang="en-GB" dirty="0"/>
            </a:br>
            <a:r>
              <a:rPr lang="en-GB" dirty="0"/>
              <a:t>SPSS, but underlying code is IBM’s ‘secret’</a:t>
            </a:r>
          </a:p>
          <a:p>
            <a:r>
              <a:rPr lang="en-GB" dirty="0"/>
              <a:t>Code can only be checked and reused by </a:t>
            </a:r>
            <a:br>
              <a:rPr lang="en-GB" dirty="0"/>
            </a:br>
            <a:r>
              <a:rPr lang="en-GB" dirty="0"/>
              <a:t>people with SPSS licence (min. 99 USD per </a:t>
            </a:r>
            <a:br>
              <a:rPr lang="en-GB" dirty="0"/>
            </a:br>
            <a:r>
              <a:rPr lang="en-GB" dirty="0"/>
              <a:t>month outside academia!)</a:t>
            </a:r>
          </a:p>
          <a:p>
            <a:endParaRPr lang="en-GB" dirty="0"/>
          </a:p>
          <a:p>
            <a:r>
              <a:rPr lang="en-GB" dirty="0"/>
              <a:t>Alternative: </a:t>
            </a:r>
            <a:r>
              <a:rPr lang="en-GB" b="1" dirty="0"/>
              <a:t>Open Source software </a:t>
            </a:r>
            <a:r>
              <a:rPr lang="en-GB" dirty="0"/>
              <a:t>developed</a:t>
            </a:r>
            <a:br>
              <a:rPr lang="en-GB" dirty="0"/>
            </a:br>
            <a:r>
              <a:rPr lang="en-GB" dirty="0"/>
              <a:t>by community of scientists and users, free to use</a:t>
            </a:r>
            <a:br>
              <a:rPr lang="en-GB" dirty="0"/>
            </a:br>
            <a:r>
              <a:rPr lang="en-GB" dirty="0"/>
              <a:t>and open for inspection ‘under the hood’</a:t>
            </a:r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D713B59F-0971-4029-B63D-E9B3AAF9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7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ABFBD9AA-728C-26D8-341D-A6A6758A8A6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579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26BD-43DF-4C3B-A464-FB7F50CD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Source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97CA-AD1F-44F8-8E4D-BF2FB6FF5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416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Traditionally, very powerful, </a:t>
            </a:r>
            <a:br>
              <a:rPr lang="en-GB" b="1" dirty="0"/>
            </a:br>
            <a:r>
              <a:rPr lang="en-GB" dirty="0"/>
              <a:t>but with steeper learning curve</a:t>
            </a:r>
          </a:p>
          <a:p>
            <a:endParaRPr lang="en-GB" dirty="0"/>
          </a:p>
          <a:p>
            <a:r>
              <a:rPr lang="en-GB" dirty="0"/>
              <a:t>More recently, tools with </a:t>
            </a:r>
            <a:br>
              <a:rPr lang="en-GB" dirty="0"/>
            </a:br>
            <a:r>
              <a:rPr lang="en-GB" dirty="0"/>
              <a:t>graphical user interface</a:t>
            </a:r>
            <a:br>
              <a:rPr lang="en-GB" dirty="0"/>
            </a:br>
            <a:r>
              <a:rPr lang="en-GB" dirty="0"/>
              <a:t>have much improved</a:t>
            </a:r>
          </a:p>
          <a:p>
            <a:pPr lvl="1"/>
            <a:r>
              <a:rPr lang="en-GB" dirty="0"/>
              <a:t>SPSS-like</a:t>
            </a:r>
          </a:p>
          <a:p>
            <a:pPr lvl="1"/>
            <a:r>
              <a:rPr lang="en-GB" dirty="0"/>
              <a:t>But better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D713B59F-0971-4029-B63D-E9B3AAF9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7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517D924-0130-45C2-BD78-EE9F18229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4974" y="1690688"/>
            <a:ext cx="1186329" cy="919241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75B3495F-C3AF-D8BF-8BF9-115E4D7295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Introduction to jamovi | JD Leongómez">
            <a:extLst>
              <a:ext uri="{FF2B5EF4-FFF2-40B4-BE49-F238E27FC236}">
                <a16:creationId xmlns:a16="http://schemas.microsoft.com/office/drawing/2014/main" id="{B93D26B9-C3CC-8756-5157-4D08E9213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15" y="4378356"/>
            <a:ext cx="3739283" cy="9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amera 6">
            <a:extLst>
              <a:ext uri="{FF2B5EF4-FFF2-40B4-BE49-F238E27FC236}">
                <a16:creationId xmlns:a16="http://schemas.microsoft.com/office/drawing/2014/main" id="{F8587EBC-1F50-799B-6F82-D488424F7763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62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3B1F-043F-4B8D-95F6-9A333529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Liberate teaching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67592-9D46-454F-BAF4-7E5576A57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903"/>
            <a:ext cx="10515600" cy="4351338"/>
          </a:xfrm>
        </p:spPr>
        <p:txBody>
          <a:bodyPr/>
          <a:lstStyle/>
          <a:p>
            <a:r>
              <a:rPr lang="en-GB" dirty="0"/>
              <a:t>Education increasingly expensive</a:t>
            </a:r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C7C0C2B5-3F6A-4917-9C0F-10EAA3D0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D58E800-0F8D-D817-C040-74FB79D0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6780"/>
            <a:ext cx="6273800" cy="42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2D0A8D-7B11-C000-FE7C-F03F38D5F3E3}"/>
              </a:ext>
            </a:extLst>
          </p:cNvPr>
          <p:cNvSpPr txBox="1">
            <a:spLocks/>
          </p:cNvSpPr>
          <p:nvPr/>
        </p:nvSpPr>
        <p:spPr>
          <a:xfrm>
            <a:off x="838200" y="6492874"/>
            <a:ext cx="10515600" cy="1562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Source:</a:t>
            </a:r>
            <a:r>
              <a:rPr lang="en-US" sz="1200" dirty="0">
                <a:hlinkClick r:id="rId5"/>
              </a:rPr>
              <a:t> House of Commons Library</a:t>
            </a:r>
            <a:endParaRPr lang="en-US" sz="1200" dirty="0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235C68F4-62C4-1BC0-6F78-6B5F98B4A23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335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5C05-B3FF-4A8C-81E1-D4600ED7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Science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D79E4FA-9EB0-4825-9E18-C0D40BF1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6" y="1690688"/>
            <a:ext cx="2999510" cy="44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52C52A4-D163-4EFE-85C5-6232D842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10" y="1493428"/>
            <a:ext cx="3749585" cy="49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5" descr="image">
            <a:extLst>
              <a:ext uri="{FF2B5EF4-FFF2-40B4-BE49-F238E27FC236}">
                <a16:creationId xmlns:a16="http://schemas.microsoft.com/office/drawing/2014/main" id="{E1DF8C5C-6D53-4B8C-B311-31F009D3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amera 2">
            <a:extLst>
              <a:ext uri="{FF2B5EF4-FFF2-40B4-BE49-F238E27FC236}">
                <a16:creationId xmlns:a16="http://schemas.microsoft.com/office/drawing/2014/main" id="{F9C2E775-F3A5-C8D9-F62B-A3B1806CF96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35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16"/>
    </mc:Choice>
    <mc:Fallback xmlns="">
      <p:transition spd="slow" advTm="112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3B1F-043F-4B8D-95F6-9A333529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Liberate teaching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67592-9D46-454F-BAF4-7E5576A57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902"/>
            <a:ext cx="10515600" cy="475044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E.g., several million students take undergraduate</a:t>
            </a:r>
            <a:br>
              <a:rPr lang="en-GB" sz="2400" dirty="0"/>
            </a:br>
            <a:r>
              <a:rPr lang="en-GB" sz="2400" dirty="0"/>
              <a:t>psychology courses each year</a:t>
            </a:r>
          </a:p>
          <a:p>
            <a:endParaRPr lang="en-GB" sz="2400" dirty="0"/>
          </a:p>
          <a:p>
            <a:r>
              <a:rPr lang="en-GB" sz="2400" dirty="0"/>
              <a:t>Each university develops own teaching</a:t>
            </a:r>
            <a:br>
              <a:rPr lang="en-GB" sz="2400" dirty="0"/>
            </a:br>
            <a:r>
              <a:rPr lang="en-GB" sz="2400" dirty="0"/>
              <a:t>materials, and buys expensive ageing textbooks</a:t>
            </a:r>
            <a:br>
              <a:rPr lang="en-GB" sz="2400" dirty="0"/>
            </a:b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inefficient</a:t>
            </a:r>
            <a:endParaRPr lang="en-GB" sz="2400" b="1" dirty="0">
              <a:solidFill>
                <a:schemeClr val="accent2"/>
              </a:solidFill>
            </a:endParaRPr>
          </a:p>
          <a:p>
            <a:endParaRPr lang="en-GB" sz="2400" dirty="0"/>
          </a:p>
          <a:p>
            <a:r>
              <a:rPr lang="en-GB" sz="2400" i="1" dirty="0"/>
              <a:t>Alternative:</a:t>
            </a:r>
            <a:r>
              <a:rPr lang="en-GB" sz="2400" dirty="0"/>
              <a:t> licence materials under Creative</a:t>
            </a:r>
            <a:br>
              <a:rPr lang="en-GB" sz="2400" dirty="0"/>
            </a:br>
            <a:r>
              <a:rPr lang="en-GB" sz="2400" dirty="0"/>
              <a:t>Commons (or similar), share, adapt and jointly</a:t>
            </a:r>
            <a:br>
              <a:rPr lang="en-GB" sz="2400" dirty="0"/>
            </a:br>
            <a:r>
              <a:rPr lang="en-GB" sz="2400" dirty="0"/>
              <a:t>improve (e.g., </a:t>
            </a:r>
            <a:r>
              <a:rPr lang="en-GB" sz="2400" b="1" dirty="0" err="1"/>
              <a:t>PsyTeachR</a:t>
            </a:r>
            <a:r>
              <a:rPr lang="en-GB" sz="2400" b="1" dirty="0"/>
              <a:t> </a:t>
            </a:r>
            <a:r>
              <a:rPr lang="en-GB" sz="2400" dirty="0"/>
              <a:t>at University of Glasgow),</a:t>
            </a:r>
            <a:br>
              <a:rPr lang="en-GB" sz="2400" dirty="0"/>
            </a:br>
            <a:r>
              <a:rPr lang="en-GB" sz="2400" dirty="0"/>
              <a:t>create open </a:t>
            </a:r>
            <a:r>
              <a:rPr lang="en-GB" sz="2400" dirty="0" err="1"/>
              <a:t>texbooks</a:t>
            </a:r>
            <a:r>
              <a:rPr lang="en-GB" sz="2400" dirty="0"/>
              <a:t> (e.g., SPSP)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chemeClr val="accent2"/>
                </a:solidFill>
              </a:rPr>
              <a:t>Reduce cost, improve quality, free up time </a:t>
            </a:r>
            <a:br>
              <a:rPr lang="en-GB" sz="2400" b="1" dirty="0">
                <a:solidFill>
                  <a:schemeClr val="accent2"/>
                </a:solidFill>
              </a:rPr>
            </a:br>
            <a:r>
              <a:rPr lang="en-GB" sz="2400" b="1" dirty="0">
                <a:solidFill>
                  <a:schemeClr val="accent2"/>
                </a:solidFill>
              </a:rPr>
              <a:t>and promote access</a:t>
            </a:r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C7C0C2B5-3F6A-4917-9C0F-10EAA3D0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7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34104C91-9BA6-AE03-7E4D-EF1DBBDC209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28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4C8B-975C-4BED-AA32-6DB20FD2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Science at Birkbeck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EAE17-91E6-439D-BAEF-7FFBE8C37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755"/>
            <a:ext cx="10515600" cy="515527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College has rather ambitious</a:t>
            </a:r>
            <a:br>
              <a:rPr lang="en-GB" dirty="0"/>
            </a:br>
            <a:r>
              <a:rPr lang="en-GB" dirty="0">
                <a:hlinkClick r:id="rId3"/>
              </a:rPr>
              <a:t>Open Research Policy</a:t>
            </a:r>
            <a:endParaRPr lang="en-GB" dirty="0"/>
          </a:p>
          <a:p>
            <a:endParaRPr lang="en-GB" dirty="0"/>
          </a:p>
          <a:p>
            <a:r>
              <a:rPr lang="en-GB" dirty="0"/>
              <a:t>Short and long-form output </a:t>
            </a:r>
            <a:br>
              <a:rPr lang="en-GB" dirty="0"/>
            </a:br>
            <a:r>
              <a:rPr lang="en-GB" dirty="0"/>
              <a:t>(articles and books) must</a:t>
            </a:r>
            <a:br>
              <a:rPr lang="en-GB" dirty="0"/>
            </a:br>
            <a:r>
              <a:rPr lang="en-GB" dirty="0"/>
              <a:t>be freely available online,</a:t>
            </a:r>
            <a:br>
              <a:rPr lang="en-GB" dirty="0"/>
            </a:br>
            <a:r>
              <a:rPr lang="en-GB" dirty="0"/>
              <a:t>and </a:t>
            </a:r>
            <a:r>
              <a:rPr lang="en-GB" dirty="0">
                <a:solidFill>
                  <a:srgbClr val="7030A0"/>
                </a:solidFill>
              </a:rPr>
              <a:t>licenced under CC BY</a:t>
            </a:r>
          </a:p>
          <a:p>
            <a:pPr lvl="1"/>
            <a:r>
              <a:rPr lang="en-GB" dirty="0"/>
              <a:t>Articles immediately,</a:t>
            </a:r>
            <a:br>
              <a:rPr lang="en-GB" dirty="0"/>
            </a:br>
            <a:r>
              <a:rPr lang="en-GB" dirty="0"/>
              <a:t>at least the AAM</a:t>
            </a:r>
          </a:p>
          <a:p>
            <a:pPr lvl="1"/>
            <a:r>
              <a:rPr lang="en-GB" dirty="0"/>
              <a:t>Books within 12 months</a:t>
            </a:r>
          </a:p>
          <a:p>
            <a:pPr lvl="1"/>
            <a:endParaRPr lang="en-GB" dirty="0"/>
          </a:p>
          <a:p>
            <a:r>
              <a:rPr lang="en-GB" dirty="0"/>
              <a:t>Research data should be deposited</a:t>
            </a:r>
            <a:br>
              <a:rPr lang="en-GB" dirty="0"/>
            </a:br>
            <a:r>
              <a:rPr lang="en-GB" dirty="0"/>
              <a:t>on </a:t>
            </a:r>
            <a:r>
              <a:rPr lang="en-GB" dirty="0" err="1"/>
              <a:t>BiRD</a:t>
            </a:r>
            <a:r>
              <a:rPr lang="en-GB" dirty="0"/>
              <a:t>, ideally open access –</a:t>
            </a:r>
            <a:br>
              <a:rPr lang="en-GB" dirty="0"/>
            </a:br>
            <a:r>
              <a:rPr lang="en-GB" dirty="0"/>
              <a:t>“available on request” not enough</a:t>
            </a:r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80B0F4A7-ADC4-4A2C-A55F-1046BF12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irkbeck, University of London - Home | Facebook">
            <a:extLst>
              <a:ext uri="{FF2B5EF4-FFF2-40B4-BE49-F238E27FC236}">
                <a16:creationId xmlns:a16="http://schemas.microsoft.com/office/drawing/2014/main" id="{18FA365F-D49F-670A-5EE4-E443FEEE9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47" y="365125"/>
            <a:ext cx="1126745" cy="112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7BC2318B-1687-6973-7444-72EF495349E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522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26BD-43DF-4C3B-A464-FB7F50CD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involved with Open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97CA-AD1F-44F8-8E4D-BF2FB6FF5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723"/>
            <a:ext cx="10515600" cy="4441066"/>
          </a:xfrm>
        </p:spPr>
        <p:txBody>
          <a:bodyPr>
            <a:normAutofit/>
          </a:bodyPr>
          <a:lstStyle/>
          <a:p>
            <a:r>
              <a:rPr lang="en-GB" sz="2200" b="1" dirty="0"/>
              <a:t>Use and cite public data, </a:t>
            </a:r>
            <a:r>
              <a:rPr lang="en-GB" sz="2200" dirty="0"/>
              <a:t>where appropriate</a:t>
            </a:r>
            <a:endParaRPr lang="en-GB" sz="2200" b="1" dirty="0"/>
          </a:p>
          <a:p>
            <a:r>
              <a:rPr lang="en-GB" sz="2200" b="1" dirty="0"/>
              <a:t>Share your data and materials, </a:t>
            </a:r>
            <a:r>
              <a:rPr lang="en-GB" sz="2200" dirty="0"/>
              <a:t>e.g., on osf.io</a:t>
            </a:r>
            <a:br>
              <a:rPr lang="en-GB" sz="2200" dirty="0"/>
            </a:br>
            <a:r>
              <a:rPr lang="en-GB" sz="2200" dirty="0"/>
              <a:t>(within ethical and legal limits, cf. McGrath &amp; </a:t>
            </a:r>
            <a:br>
              <a:rPr lang="en-GB" sz="2200" dirty="0"/>
            </a:br>
            <a:r>
              <a:rPr lang="en-GB" sz="2200" dirty="0" err="1"/>
              <a:t>Nilsonne</a:t>
            </a:r>
            <a:r>
              <a:rPr lang="en-GB" sz="2200" dirty="0"/>
              <a:t>, 2018, for interview data)</a:t>
            </a:r>
          </a:p>
          <a:p>
            <a:r>
              <a:rPr lang="en-GB" sz="2200" b="1" dirty="0"/>
              <a:t>Share your results, </a:t>
            </a:r>
            <a:r>
              <a:rPr lang="en-GB" sz="2200" dirty="0"/>
              <a:t>in </a:t>
            </a:r>
            <a:r>
              <a:rPr lang="en-GB" sz="2200" i="1" dirty="0">
                <a:solidFill>
                  <a:srgbClr val="7030A0"/>
                </a:solidFill>
              </a:rPr>
              <a:t>diamond/platinum</a:t>
            </a:r>
            <a:r>
              <a:rPr lang="en-GB" sz="2200" dirty="0">
                <a:solidFill>
                  <a:srgbClr val="7030A0"/>
                </a:solidFill>
              </a:rPr>
              <a:t> </a:t>
            </a:r>
            <a:r>
              <a:rPr lang="en-GB" sz="2200" dirty="0"/>
              <a:t>open journals, </a:t>
            </a:r>
            <a:br>
              <a:rPr lang="en-GB" sz="2200" dirty="0"/>
            </a:br>
            <a:r>
              <a:rPr lang="en-GB" sz="2200" dirty="0"/>
              <a:t>e.g., </a:t>
            </a:r>
            <a:r>
              <a:rPr lang="en-GB" sz="2200" i="1" dirty="0"/>
              <a:t>Journal of Work and Organisational Psychology,</a:t>
            </a:r>
            <a:br>
              <a:rPr lang="en-GB" sz="2200" i="1" dirty="0"/>
            </a:br>
            <a:r>
              <a:rPr lang="en-GB" sz="2200" dirty="0"/>
              <a:t>or as pre-prints, e.g., on </a:t>
            </a:r>
            <a:r>
              <a:rPr lang="en-GB" sz="2200" dirty="0" err="1"/>
              <a:t>PsyArXiv</a:t>
            </a:r>
            <a:endParaRPr lang="en-GB" sz="2200" i="1" dirty="0"/>
          </a:p>
          <a:p>
            <a:endParaRPr lang="en-GB" sz="2200" b="1" dirty="0"/>
          </a:p>
          <a:p>
            <a:r>
              <a:rPr lang="en-GB" sz="2200" b="1" dirty="0"/>
              <a:t>Look for articles that embrace Open Science,</a:t>
            </a:r>
            <a:br>
              <a:rPr lang="en-GB" sz="2200" b="1" dirty="0"/>
            </a:br>
            <a:r>
              <a:rPr lang="en-GB" sz="2200" dirty="0"/>
              <a:t>and recognise their advantages</a:t>
            </a:r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D713B59F-0971-4029-B63D-E9B3AAF9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7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e result for osf open science">
            <a:extLst>
              <a:ext uri="{FF2B5EF4-FFF2-40B4-BE49-F238E27FC236}">
                <a16:creationId xmlns:a16="http://schemas.microsoft.com/office/drawing/2014/main" id="{76A31F94-9BC9-4811-A8CE-DF27F806D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3" y="5567137"/>
            <a:ext cx="2809896" cy="112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osf.io logo">
            <a:extLst>
              <a:ext uri="{FF2B5EF4-FFF2-40B4-BE49-F238E27FC236}">
                <a16:creationId xmlns:a16="http://schemas.microsoft.com/office/drawing/2014/main" id="{E40C524E-2B62-4C4F-AE0F-5E035104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42" y="5567138"/>
            <a:ext cx="3001506" cy="112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C17EBAA5-4169-15FA-78EA-012ACC4D799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452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5C05-B3FF-4A8C-81E1-D4600ED7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3E7B-FA71-47B2-AE54-714469A4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6"/>
            <a:ext cx="10515600" cy="5394324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Open Science</a:t>
            </a:r>
            <a:r>
              <a:rPr lang="en-GB" dirty="0"/>
              <a:t> is a broad and diverse </a:t>
            </a:r>
            <a:br>
              <a:rPr lang="en-GB" dirty="0"/>
            </a:br>
            <a:r>
              <a:rPr lang="en-GB" dirty="0"/>
              <a:t>movement to open up</a:t>
            </a:r>
          </a:p>
          <a:p>
            <a:pPr lvl="1"/>
            <a:r>
              <a:rPr lang="en-GB" b="1" dirty="0"/>
              <a:t>Access to publications </a:t>
            </a:r>
            <a:br>
              <a:rPr lang="en-GB" b="1" dirty="0"/>
            </a:br>
            <a:r>
              <a:rPr lang="en-GB" dirty="0"/>
              <a:t>(and copyright to allow derivatives)</a:t>
            </a:r>
          </a:p>
          <a:p>
            <a:pPr lvl="1"/>
            <a:r>
              <a:rPr lang="en-GB" b="1" dirty="0"/>
              <a:t>Data</a:t>
            </a:r>
          </a:p>
          <a:p>
            <a:pPr lvl="1"/>
            <a:r>
              <a:rPr lang="en-GB" b="1" dirty="0"/>
              <a:t>Methods / code</a:t>
            </a:r>
          </a:p>
          <a:p>
            <a:pPr lvl="1"/>
            <a:r>
              <a:rPr lang="en-GB" b="1" dirty="0"/>
              <a:t>Teaching materials</a:t>
            </a:r>
          </a:p>
          <a:p>
            <a:pPr lvl="1"/>
            <a:endParaRPr lang="en-GB" b="1" dirty="0"/>
          </a:p>
          <a:p>
            <a:r>
              <a:rPr lang="en-GB" dirty="0"/>
              <a:t>Can support the mission of academia</a:t>
            </a:r>
          </a:p>
          <a:p>
            <a:pPr lvl="1"/>
            <a:r>
              <a:rPr lang="en-GB" dirty="0"/>
              <a:t>To create robust and </a:t>
            </a:r>
            <a:r>
              <a:rPr lang="en-GB" b="1" dirty="0"/>
              <a:t>replicable</a:t>
            </a:r>
            <a:r>
              <a:rPr lang="en-GB" dirty="0"/>
              <a:t> knowledge </a:t>
            </a:r>
          </a:p>
          <a:p>
            <a:pPr lvl="1"/>
            <a:r>
              <a:rPr lang="en-GB" dirty="0"/>
              <a:t>To </a:t>
            </a:r>
            <a:r>
              <a:rPr lang="en-GB" b="1" dirty="0"/>
              <a:t>create </a:t>
            </a:r>
            <a:r>
              <a:rPr lang="en-GB" b="1" i="1" dirty="0"/>
              <a:t>public </a:t>
            </a:r>
            <a:r>
              <a:rPr lang="en-GB" b="1" dirty="0"/>
              <a:t>knowledge</a:t>
            </a:r>
          </a:p>
          <a:p>
            <a:pPr lvl="1"/>
            <a:r>
              <a:rPr lang="en-GB" dirty="0"/>
              <a:t>To </a:t>
            </a:r>
            <a:r>
              <a:rPr lang="en-GB" b="1" dirty="0"/>
              <a:t>influence practice</a:t>
            </a:r>
          </a:p>
          <a:p>
            <a:pPr lvl="1"/>
            <a:r>
              <a:rPr lang="en-GB" dirty="0"/>
              <a:t>To “stand on the shoulders of giants”</a:t>
            </a:r>
          </a:p>
          <a:p>
            <a:endParaRPr lang="en-GB" dirty="0"/>
          </a:p>
          <a:p>
            <a:r>
              <a:rPr lang="en-GB" dirty="0"/>
              <a:t>Challenges remain</a:t>
            </a:r>
          </a:p>
          <a:p>
            <a:pPr lvl="1"/>
            <a:r>
              <a:rPr lang="en-GB" b="1" dirty="0"/>
              <a:t>Business models</a:t>
            </a:r>
          </a:p>
          <a:p>
            <a:pPr lvl="1"/>
            <a:r>
              <a:rPr lang="en-GB" b="1" dirty="0"/>
              <a:t>Incentives</a:t>
            </a:r>
          </a:p>
          <a:p>
            <a:pPr lvl="1"/>
            <a:r>
              <a:rPr lang="en-GB" b="1" dirty="0"/>
              <a:t>Best application to qualitative research</a:t>
            </a:r>
          </a:p>
          <a:p>
            <a:endParaRPr lang="en-GB" b="1" dirty="0"/>
          </a:p>
          <a:p>
            <a:r>
              <a:rPr lang="en-GB" b="1" dirty="0"/>
              <a:t>Everyone can contribute</a:t>
            </a:r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CF0D4B05-A49F-4F1D-A38F-945D6F4A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73A0CAAF-1AFA-A761-88ED-B4E23E26BC9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3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6702-AFEC-4295-B110-1194C73D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just about Open Access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9B8770-029E-465A-93F1-EB4AAB582F57}"/>
              </a:ext>
            </a:extLst>
          </p:cNvPr>
          <p:cNvSpPr/>
          <p:nvPr/>
        </p:nvSpPr>
        <p:spPr>
          <a:xfrm>
            <a:off x="2884550" y="1571659"/>
            <a:ext cx="1580725" cy="1816926"/>
          </a:xfrm>
          <a:custGeom>
            <a:avLst/>
            <a:gdLst>
              <a:gd name="connsiteX0" fmla="*/ 0 w 1611684"/>
              <a:gd name="connsiteY0" fmla="*/ 701083 h 1402165"/>
              <a:gd name="connsiteX1" fmla="*/ 350541 w 1611684"/>
              <a:gd name="connsiteY1" fmla="*/ 0 h 1402165"/>
              <a:gd name="connsiteX2" fmla="*/ 1261143 w 1611684"/>
              <a:gd name="connsiteY2" fmla="*/ 0 h 1402165"/>
              <a:gd name="connsiteX3" fmla="*/ 1611684 w 1611684"/>
              <a:gd name="connsiteY3" fmla="*/ 701083 h 1402165"/>
              <a:gd name="connsiteX4" fmla="*/ 1261143 w 1611684"/>
              <a:gd name="connsiteY4" fmla="*/ 1402165 h 1402165"/>
              <a:gd name="connsiteX5" fmla="*/ 350541 w 1611684"/>
              <a:gd name="connsiteY5" fmla="*/ 1402165 h 1402165"/>
              <a:gd name="connsiteX6" fmla="*/ 0 w 1611684"/>
              <a:gd name="connsiteY6" fmla="*/ 701083 h 140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684" h="1402165">
                <a:moveTo>
                  <a:pt x="805841" y="0"/>
                </a:moveTo>
                <a:lnTo>
                  <a:pt x="1611683" y="304971"/>
                </a:lnTo>
                <a:lnTo>
                  <a:pt x="1611683" y="1097194"/>
                </a:lnTo>
                <a:lnTo>
                  <a:pt x="805841" y="1402165"/>
                </a:lnTo>
                <a:lnTo>
                  <a:pt x="1" y="1097194"/>
                </a:lnTo>
                <a:lnTo>
                  <a:pt x="1" y="304971"/>
                </a:lnTo>
                <a:lnTo>
                  <a:pt x="805841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274" tIns="315925" rIns="283275" bIns="315924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Open Access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66F573-4C28-40BD-B479-9944B047C39C}"/>
              </a:ext>
            </a:extLst>
          </p:cNvPr>
          <p:cNvSpPr/>
          <p:nvPr/>
        </p:nvSpPr>
        <p:spPr>
          <a:xfrm>
            <a:off x="4513243" y="1935044"/>
            <a:ext cx="2027687" cy="10901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9FF88DF-7214-4487-9E71-1E420EB885F5}"/>
              </a:ext>
            </a:extLst>
          </p:cNvPr>
          <p:cNvSpPr/>
          <p:nvPr/>
        </p:nvSpPr>
        <p:spPr>
          <a:xfrm>
            <a:off x="1177367" y="1571659"/>
            <a:ext cx="1580725" cy="1816926"/>
          </a:xfrm>
          <a:custGeom>
            <a:avLst/>
            <a:gdLst>
              <a:gd name="connsiteX0" fmla="*/ 0 w 1611684"/>
              <a:gd name="connsiteY0" fmla="*/ 701083 h 1402165"/>
              <a:gd name="connsiteX1" fmla="*/ 350541 w 1611684"/>
              <a:gd name="connsiteY1" fmla="*/ 0 h 1402165"/>
              <a:gd name="connsiteX2" fmla="*/ 1261143 w 1611684"/>
              <a:gd name="connsiteY2" fmla="*/ 0 h 1402165"/>
              <a:gd name="connsiteX3" fmla="*/ 1611684 w 1611684"/>
              <a:gd name="connsiteY3" fmla="*/ 701083 h 1402165"/>
              <a:gd name="connsiteX4" fmla="*/ 1261143 w 1611684"/>
              <a:gd name="connsiteY4" fmla="*/ 1402165 h 1402165"/>
              <a:gd name="connsiteX5" fmla="*/ 350541 w 1611684"/>
              <a:gd name="connsiteY5" fmla="*/ 1402165 h 1402165"/>
              <a:gd name="connsiteX6" fmla="*/ 0 w 1611684"/>
              <a:gd name="connsiteY6" fmla="*/ 701083 h 140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684" h="1402165">
                <a:moveTo>
                  <a:pt x="805841" y="0"/>
                </a:moveTo>
                <a:lnTo>
                  <a:pt x="1611683" y="304971"/>
                </a:lnTo>
                <a:lnTo>
                  <a:pt x="1611683" y="1097194"/>
                </a:lnTo>
                <a:lnTo>
                  <a:pt x="805841" y="1402165"/>
                </a:lnTo>
                <a:lnTo>
                  <a:pt x="1" y="1097194"/>
                </a:lnTo>
                <a:lnTo>
                  <a:pt x="1" y="304971"/>
                </a:lnTo>
                <a:lnTo>
                  <a:pt x="805841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504" tIns="251155" rIns="218505" bIns="251154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/>
              <a:t>Open Data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C315234-2535-4241-A87C-434F54A5987C}"/>
              </a:ext>
            </a:extLst>
          </p:cNvPr>
          <p:cNvSpPr/>
          <p:nvPr/>
        </p:nvSpPr>
        <p:spPr>
          <a:xfrm>
            <a:off x="2027688" y="3113865"/>
            <a:ext cx="1580725" cy="1816926"/>
          </a:xfrm>
          <a:custGeom>
            <a:avLst/>
            <a:gdLst>
              <a:gd name="connsiteX0" fmla="*/ 0 w 1611684"/>
              <a:gd name="connsiteY0" fmla="*/ 701083 h 1402165"/>
              <a:gd name="connsiteX1" fmla="*/ 350541 w 1611684"/>
              <a:gd name="connsiteY1" fmla="*/ 0 h 1402165"/>
              <a:gd name="connsiteX2" fmla="*/ 1261143 w 1611684"/>
              <a:gd name="connsiteY2" fmla="*/ 0 h 1402165"/>
              <a:gd name="connsiteX3" fmla="*/ 1611684 w 1611684"/>
              <a:gd name="connsiteY3" fmla="*/ 701083 h 1402165"/>
              <a:gd name="connsiteX4" fmla="*/ 1261143 w 1611684"/>
              <a:gd name="connsiteY4" fmla="*/ 1402165 h 1402165"/>
              <a:gd name="connsiteX5" fmla="*/ 350541 w 1611684"/>
              <a:gd name="connsiteY5" fmla="*/ 1402165 h 1402165"/>
              <a:gd name="connsiteX6" fmla="*/ 0 w 1611684"/>
              <a:gd name="connsiteY6" fmla="*/ 701083 h 140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684" h="1402165">
                <a:moveTo>
                  <a:pt x="805841" y="0"/>
                </a:moveTo>
                <a:lnTo>
                  <a:pt x="1611683" y="304971"/>
                </a:lnTo>
                <a:lnTo>
                  <a:pt x="1611683" y="1097194"/>
                </a:lnTo>
                <a:lnTo>
                  <a:pt x="805841" y="1402165"/>
                </a:lnTo>
                <a:lnTo>
                  <a:pt x="1" y="1097194"/>
                </a:lnTo>
                <a:lnTo>
                  <a:pt x="1" y="304971"/>
                </a:lnTo>
                <a:lnTo>
                  <a:pt x="805841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274" tIns="315925" rIns="283275" bIns="315924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/>
              <a:t>Open Methods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AF670E-74D2-4596-A5D0-142E987BE6E2}"/>
              </a:ext>
            </a:extLst>
          </p:cNvPr>
          <p:cNvSpPr/>
          <p:nvPr/>
        </p:nvSpPr>
        <p:spPr>
          <a:xfrm>
            <a:off x="0" y="3477250"/>
            <a:ext cx="1962279" cy="10901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AC2B85-DA87-48C7-96FD-EFFBFACDC379}"/>
              </a:ext>
            </a:extLst>
          </p:cNvPr>
          <p:cNvSpPr/>
          <p:nvPr/>
        </p:nvSpPr>
        <p:spPr>
          <a:xfrm>
            <a:off x="3734872" y="3113865"/>
            <a:ext cx="1580725" cy="1816926"/>
          </a:xfrm>
          <a:custGeom>
            <a:avLst/>
            <a:gdLst>
              <a:gd name="connsiteX0" fmla="*/ 0 w 1611684"/>
              <a:gd name="connsiteY0" fmla="*/ 701083 h 1402165"/>
              <a:gd name="connsiteX1" fmla="*/ 350541 w 1611684"/>
              <a:gd name="connsiteY1" fmla="*/ 0 h 1402165"/>
              <a:gd name="connsiteX2" fmla="*/ 1261143 w 1611684"/>
              <a:gd name="connsiteY2" fmla="*/ 0 h 1402165"/>
              <a:gd name="connsiteX3" fmla="*/ 1611684 w 1611684"/>
              <a:gd name="connsiteY3" fmla="*/ 701083 h 1402165"/>
              <a:gd name="connsiteX4" fmla="*/ 1261143 w 1611684"/>
              <a:gd name="connsiteY4" fmla="*/ 1402165 h 1402165"/>
              <a:gd name="connsiteX5" fmla="*/ 350541 w 1611684"/>
              <a:gd name="connsiteY5" fmla="*/ 1402165 h 1402165"/>
              <a:gd name="connsiteX6" fmla="*/ 0 w 1611684"/>
              <a:gd name="connsiteY6" fmla="*/ 701083 h 140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684" h="1402165">
                <a:moveTo>
                  <a:pt x="805841" y="0"/>
                </a:moveTo>
                <a:lnTo>
                  <a:pt x="1611683" y="304971"/>
                </a:lnTo>
                <a:lnTo>
                  <a:pt x="1611683" y="1097194"/>
                </a:lnTo>
                <a:lnTo>
                  <a:pt x="805841" y="1402165"/>
                </a:lnTo>
                <a:lnTo>
                  <a:pt x="1" y="1097194"/>
                </a:lnTo>
                <a:lnTo>
                  <a:pt x="1" y="304971"/>
                </a:lnTo>
                <a:lnTo>
                  <a:pt x="805841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504" tIns="251155" rIns="218505" bIns="25115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Open Process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EFBD30-66F5-4D10-89FA-A2E06D04490B}"/>
              </a:ext>
            </a:extLst>
          </p:cNvPr>
          <p:cNvSpPr/>
          <p:nvPr/>
        </p:nvSpPr>
        <p:spPr>
          <a:xfrm>
            <a:off x="2884550" y="4656071"/>
            <a:ext cx="1580725" cy="1816926"/>
          </a:xfrm>
          <a:custGeom>
            <a:avLst/>
            <a:gdLst>
              <a:gd name="connsiteX0" fmla="*/ 0 w 1611684"/>
              <a:gd name="connsiteY0" fmla="*/ 701083 h 1402165"/>
              <a:gd name="connsiteX1" fmla="*/ 350541 w 1611684"/>
              <a:gd name="connsiteY1" fmla="*/ 0 h 1402165"/>
              <a:gd name="connsiteX2" fmla="*/ 1261143 w 1611684"/>
              <a:gd name="connsiteY2" fmla="*/ 0 h 1402165"/>
              <a:gd name="connsiteX3" fmla="*/ 1611684 w 1611684"/>
              <a:gd name="connsiteY3" fmla="*/ 701083 h 1402165"/>
              <a:gd name="connsiteX4" fmla="*/ 1261143 w 1611684"/>
              <a:gd name="connsiteY4" fmla="*/ 1402165 h 1402165"/>
              <a:gd name="connsiteX5" fmla="*/ 350541 w 1611684"/>
              <a:gd name="connsiteY5" fmla="*/ 1402165 h 1402165"/>
              <a:gd name="connsiteX6" fmla="*/ 0 w 1611684"/>
              <a:gd name="connsiteY6" fmla="*/ 701083 h 140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684" h="1402165">
                <a:moveTo>
                  <a:pt x="805841" y="0"/>
                </a:moveTo>
                <a:lnTo>
                  <a:pt x="1611683" y="304971"/>
                </a:lnTo>
                <a:lnTo>
                  <a:pt x="1611683" y="1097194"/>
                </a:lnTo>
                <a:lnTo>
                  <a:pt x="805841" y="1402165"/>
                </a:lnTo>
                <a:lnTo>
                  <a:pt x="1" y="1097194"/>
                </a:lnTo>
                <a:lnTo>
                  <a:pt x="1" y="304971"/>
                </a:lnTo>
                <a:lnTo>
                  <a:pt x="805841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274" tIns="315925" rIns="283275" bIns="315924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 dirty="0"/>
              <a:t>Open Source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1B7CA4-B34C-43B2-B110-09B4495B864C}"/>
              </a:ext>
            </a:extLst>
          </p:cNvPr>
          <p:cNvSpPr/>
          <p:nvPr/>
        </p:nvSpPr>
        <p:spPr>
          <a:xfrm>
            <a:off x="4513243" y="5019457"/>
            <a:ext cx="2027687" cy="10901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F4E061-5D0C-4D08-9FDE-0E84553BE16E}"/>
              </a:ext>
            </a:extLst>
          </p:cNvPr>
          <p:cNvSpPr/>
          <p:nvPr/>
        </p:nvSpPr>
        <p:spPr>
          <a:xfrm>
            <a:off x="1177367" y="4656071"/>
            <a:ext cx="1580725" cy="1816926"/>
          </a:xfrm>
          <a:custGeom>
            <a:avLst/>
            <a:gdLst>
              <a:gd name="connsiteX0" fmla="*/ 0 w 1611684"/>
              <a:gd name="connsiteY0" fmla="*/ 701083 h 1402165"/>
              <a:gd name="connsiteX1" fmla="*/ 350541 w 1611684"/>
              <a:gd name="connsiteY1" fmla="*/ 0 h 1402165"/>
              <a:gd name="connsiteX2" fmla="*/ 1261143 w 1611684"/>
              <a:gd name="connsiteY2" fmla="*/ 0 h 1402165"/>
              <a:gd name="connsiteX3" fmla="*/ 1611684 w 1611684"/>
              <a:gd name="connsiteY3" fmla="*/ 701083 h 1402165"/>
              <a:gd name="connsiteX4" fmla="*/ 1261143 w 1611684"/>
              <a:gd name="connsiteY4" fmla="*/ 1402165 h 1402165"/>
              <a:gd name="connsiteX5" fmla="*/ 350541 w 1611684"/>
              <a:gd name="connsiteY5" fmla="*/ 1402165 h 1402165"/>
              <a:gd name="connsiteX6" fmla="*/ 0 w 1611684"/>
              <a:gd name="connsiteY6" fmla="*/ 701083 h 140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684" h="1402165">
                <a:moveTo>
                  <a:pt x="805841" y="0"/>
                </a:moveTo>
                <a:lnTo>
                  <a:pt x="1611683" y="304971"/>
                </a:lnTo>
                <a:lnTo>
                  <a:pt x="1611683" y="1097194"/>
                </a:lnTo>
                <a:lnTo>
                  <a:pt x="805841" y="1402165"/>
                </a:lnTo>
                <a:lnTo>
                  <a:pt x="1" y="1097194"/>
                </a:lnTo>
                <a:lnTo>
                  <a:pt x="1" y="304971"/>
                </a:lnTo>
                <a:lnTo>
                  <a:pt x="80584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504" tIns="251155" rIns="218505" bIns="25115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Open Education</a:t>
            </a:r>
          </a:p>
        </p:txBody>
      </p:sp>
      <p:pic>
        <p:nvPicPr>
          <p:cNvPr id="16" name="Picture 55" descr="image">
            <a:extLst>
              <a:ext uri="{FF2B5EF4-FFF2-40B4-BE49-F238E27FC236}">
                <a16:creationId xmlns:a16="http://schemas.microsoft.com/office/drawing/2014/main" id="{4D626C45-DCCC-4EC1-831F-B26CE7D0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amera 2">
            <a:extLst>
              <a:ext uri="{FF2B5EF4-FFF2-40B4-BE49-F238E27FC236}">
                <a16:creationId xmlns:a16="http://schemas.microsoft.com/office/drawing/2014/main" id="{F2DAAD06-B052-5ED2-B547-67F9CC39B21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118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F8B3-C36F-42FE-A358-53A4FE6A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EBF4D-958C-4FF8-B008-33765EF001E4}"/>
              </a:ext>
            </a:extLst>
          </p:cNvPr>
          <p:cNvSpPr/>
          <p:nvPr/>
        </p:nvSpPr>
        <p:spPr>
          <a:xfrm>
            <a:off x="480391" y="1535043"/>
            <a:ext cx="5324061" cy="308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2200" i="1" dirty="0">
                <a:solidFill>
                  <a:srgbClr val="544E4C"/>
                </a:solidFill>
                <a:cs typeface="Trebuchet MS" pitchFamily="34" charset="0"/>
              </a:rPr>
              <a:t>“We believe that the move towards openness will lead to increased </a:t>
            </a:r>
            <a:r>
              <a:rPr lang="en-US" altLang="en-US" sz="2200" b="1" i="1" dirty="0">
                <a:solidFill>
                  <a:schemeClr val="accent2"/>
                </a:solidFill>
                <a:cs typeface="Trebuchet MS" pitchFamily="34" charset="0"/>
              </a:rPr>
              <a:t>transparency</a:t>
            </a:r>
            <a:r>
              <a:rPr lang="en-US" altLang="en-US" sz="2200" i="1" dirty="0">
                <a:solidFill>
                  <a:srgbClr val="544E4C"/>
                </a:solidFill>
                <a:cs typeface="Trebuchet MS" pitchFamily="34" charset="0"/>
              </a:rPr>
              <a:t>, better </a:t>
            </a:r>
            <a:r>
              <a:rPr lang="en-US" altLang="en-US" sz="2200" b="1" i="1" dirty="0">
                <a:solidFill>
                  <a:schemeClr val="accent2"/>
                </a:solidFill>
                <a:cs typeface="Trebuchet MS" pitchFamily="34" charset="0"/>
              </a:rPr>
              <a:t>quality</a:t>
            </a:r>
            <a:r>
              <a:rPr lang="en-US" altLang="en-US" sz="2200" i="1" dirty="0">
                <a:solidFill>
                  <a:srgbClr val="544E4C"/>
                </a:solidFill>
                <a:cs typeface="Trebuchet MS" pitchFamily="34" charset="0"/>
              </a:rPr>
              <a:t> research, a higher level of </a:t>
            </a:r>
            <a:r>
              <a:rPr lang="en-US" altLang="en-US" sz="2200" b="1" i="1" dirty="0">
                <a:solidFill>
                  <a:schemeClr val="accent2"/>
                </a:solidFill>
                <a:cs typeface="Trebuchet MS" pitchFamily="34" charset="0"/>
              </a:rPr>
              <a:t>citizen engagement</a:t>
            </a:r>
            <a:r>
              <a:rPr lang="en-US" altLang="en-US" sz="2200" i="1" dirty="0">
                <a:solidFill>
                  <a:srgbClr val="544E4C"/>
                </a:solidFill>
                <a:cs typeface="Trebuchet MS" pitchFamily="34" charset="0"/>
              </a:rPr>
              <a:t>, and will </a:t>
            </a:r>
            <a:r>
              <a:rPr lang="en-US" altLang="en-US" sz="2200" b="1" i="1" dirty="0">
                <a:solidFill>
                  <a:schemeClr val="accent2"/>
                </a:solidFill>
                <a:cs typeface="Trebuchet MS" pitchFamily="34" charset="0"/>
              </a:rPr>
              <a:t>accelerate</a:t>
            </a:r>
            <a:r>
              <a:rPr lang="en-US" altLang="en-US" sz="2200" i="1" dirty="0">
                <a:solidFill>
                  <a:srgbClr val="544E4C"/>
                </a:solidFill>
                <a:cs typeface="Trebuchet MS" pitchFamily="34" charset="0"/>
              </a:rPr>
              <a:t> the pace of </a:t>
            </a:r>
            <a:r>
              <a:rPr lang="en-US" altLang="en-US" sz="2200" b="1" i="1" dirty="0">
                <a:solidFill>
                  <a:schemeClr val="accent2"/>
                </a:solidFill>
                <a:cs typeface="Trebuchet MS" pitchFamily="34" charset="0"/>
              </a:rPr>
              <a:t>scientific discovery </a:t>
            </a:r>
            <a:r>
              <a:rPr lang="en-US" altLang="en-US" sz="2200" i="1" dirty="0">
                <a:solidFill>
                  <a:srgbClr val="544E4C"/>
                </a:solidFill>
                <a:cs typeface="Trebuchet MS" pitchFamily="34" charset="0"/>
              </a:rPr>
              <a:t>through the facilitation of data-driven innovation.”</a:t>
            </a:r>
          </a:p>
        </p:txBody>
      </p:sp>
      <p:pic>
        <p:nvPicPr>
          <p:cNvPr id="4098" name="Picture 2" descr="Image result for liber librares">
            <a:extLst>
              <a:ext uri="{FF2B5EF4-FFF2-40B4-BE49-F238E27FC236}">
                <a16:creationId xmlns:a16="http://schemas.microsoft.com/office/drawing/2014/main" id="{EE5638EF-6DEC-4923-BC41-4E509E2C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" y="5004904"/>
            <a:ext cx="4762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5" descr="image">
            <a:extLst>
              <a:ext uri="{FF2B5EF4-FFF2-40B4-BE49-F238E27FC236}">
                <a16:creationId xmlns:a16="http://schemas.microsoft.com/office/drawing/2014/main" id="{E9782DC6-82A0-4CED-AFC2-66A19655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amera 2">
            <a:extLst>
              <a:ext uri="{FF2B5EF4-FFF2-40B4-BE49-F238E27FC236}">
                <a16:creationId xmlns:a16="http://schemas.microsoft.com/office/drawing/2014/main" id="{19E38BD3-15EA-A9EE-F187-57AB2BC232B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081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CB07-FF61-4AAA-92F0-349E9898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Address replication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0FE6C-77B3-43C9-9D8C-B3F1403C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Nature </a:t>
            </a:r>
            <a:r>
              <a:rPr lang="en-GB" dirty="0"/>
              <a:t>survey: is there a </a:t>
            </a:r>
            <a:br>
              <a:rPr lang="en-GB" dirty="0"/>
            </a:br>
            <a:r>
              <a:rPr lang="en-GB" dirty="0"/>
              <a:t>reproducibility crisis?</a:t>
            </a:r>
            <a:endParaRPr lang="en-GB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58BB5-8636-4814-89F1-D4C07ECBD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43175"/>
            <a:ext cx="6648450" cy="4314825"/>
          </a:xfrm>
          <a:prstGeom prst="rect">
            <a:avLst/>
          </a:prstGeom>
        </p:spPr>
      </p:pic>
      <p:pic>
        <p:nvPicPr>
          <p:cNvPr id="6" name="Picture 55" descr="image">
            <a:extLst>
              <a:ext uri="{FF2B5EF4-FFF2-40B4-BE49-F238E27FC236}">
                <a16:creationId xmlns:a16="http://schemas.microsoft.com/office/drawing/2014/main" id="{96BB345F-D913-417B-8957-8E700669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mera 3">
            <a:extLst>
              <a:ext uri="{FF2B5EF4-FFF2-40B4-BE49-F238E27FC236}">
                <a16:creationId xmlns:a16="http://schemas.microsoft.com/office/drawing/2014/main" id="{C404E0A4-0BD7-17F0-F4D0-19465A9B677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140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EEDD-ECE0-104D-B85A-D66DE243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reproducibility</a:t>
            </a:r>
            <a:br>
              <a:rPr lang="en-US" dirty="0"/>
            </a:br>
            <a:r>
              <a:rPr lang="en-US" dirty="0"/>
              <a:t>of psychological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AC3FF-4036-95F8-52EB-95384BF29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976C2A-73A9-3187-0E48-FDA00BDF5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 r="23484"/>
          <a:stretch/>
        </p:blipFill>
        <p:spPr bwMode="auto">
          <a:xfrm>
            <a:off x="838200" y="1690688"/>
            <a:ext cx="5139519" cy="41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mera 3">
            <a:extLst>
              <a:ext uri="{FF2B5EF4-FFF2-40B4-BE49-F238E27FC236}">
                <a16:creationId xmlns:a16="http://schemas.microsoft.com/office/drawing/2014/main" id="{51C159C3-2964-3517-5756-6BEB74EA093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5" descr="image">
            <a:extLst>
              <a:ext uri="{FF2B5EF4-FFF2-40B4-BE49-F238E27FC236}">
                <a16:creationId xmlns:a16="http://schemas.microsoft.com/office/drawing/2014/main" id="{D0B74C8E-79F9-F206-FCD2-1A52163D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0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65E8-54A4-4EC1-A74A-DF1F88F5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Liberate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4752-8FD7-4DE1-BC40-7F6E2DFB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590" y="1487729"/>
            <a:ext cx="4989445" cy="500514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Libraries or researchers need to subscribe to expensive journals</a:t>
            </a:r>
          </a:p>
          <a:p>
            <a:pPr lvl="1"/>
            <a:r>
              <a:rPr lang="en-GB" dirty="0"/>
              <a:t>Especially for-profit journals</a:t>
            </a:r>
          </a:p>
          <a:p>
            <a:pPr lvl="1"/>
            <a:r>
              <a:rPr lang="en-GB" dirty="0"/>
              <a:t>UK libraries pay GBP 200m per year</a:t>
            </a:r>
          </a:p>
          <a:p>
            <a:endParaRPr lang="en-GB" sz="1000" dirty="0"/>
          </a:p>
          <a:p>
            <a:r>
              <a:rPr lang="en-GB" dirty="0"/>
              <a:t>Most of the work is done for free* (research, writing, peer-reviewing), leading to healthy profits (38% for Elsevier in 2018, 23% for Nature)</a:t>
            </a:r>
          </a:p>
          <a:p>
            <a:endParaRPr lang="en-GB" sz="1000" dirty="0"/>
          </a:p>
          <a:p>
            <a:r>
              <a:rPr lang="en-GB" dirty="0"/>
              <a:t>Journals need to sell subscriptions, favouring “exciting” articles</a:t>
            </a:r>
          </a:p>
          <a:p>
            <a:endParaRPr lang="en-GB" sz="1000" dirty="0"/>
          </a:p>
          <a:p>
            <a:r>
              <a:rPr lang="en-GB" dirty="0"/>
              <a:t>Alternatives:</a:t>
            </a:r>
          </a:p>
          <a:p>
            <a:pPr lvl="1"/>
            <a:r>
              <a:rPr lang="en-GB" dirty="0"/>
              <a:t>Publishing charges</a:t>
            </a:r>
          </a:p>
          <a:p>
            <a:pPr lvl="2"/>
            <a:r>
              <a:rPr lang="en-GB" dirty="0"/>
              <a:t>“Predatory” publishers</a:t>
            </a:r>
          </a:p>
          <a:p>
            <a:pPr lvl="1"/>
            <a:r>
              <a:rPr lang="en-GB" dirty="0"/>
              <a:t>“New” journal models</a:t>
            </a:r>
          </a:p>
          <a:p>
            <a:pPr lvl="2"/>
            <a:r>
              <a:rPr lang="en-GB" dirty="0"/>
              <a:t>E.g., </a:t>
            </a:r>
            <a:r>
              <a:rPr lang="en-GB" dirty="0" err="1"/>
              <a:t>PsychOpen</a:t>
            </a:r>
            <a:endParaRPr lang="en-GB" dirty="0"/>
          </a:p>
          <a:p>
            <a:pPr lvl="1"/>
            <a:r>
              <a:rPr lang="en-GB" dirty="0"/>
              <a:t>Self-archiving (after embargo period)</a:t>
            </a:r>
          </a:p>
          <a:p>
            <a:pPr lvl="2"/>
            <a:r>
              <a:rPr lang="en-GB" i="1" dirty="0"/>
              <a:t>Open Access Button</a:t>
            </a:r>
          </a:p>
        </p:txBody>
      </p:sp>
      <p:pic>
        <p:nvPicPr>
          <p:cNvPr id="4" name="Picture 6" descr="http://upload.wikimedia.org/wikipedia/commons/thumb/2/25/Open_Access_logo_PLoS_white.svg/150px-Open_Access_logo_PLoS_white.svg.png">
            <a:extLst>
              <a:ext uri="{FF2B5EF4-FFF2-40B4-BE49-F238E27FC236}">
                <a16:creationId xmlns:a16="http://schemas.microsoft.com/office/drawing/2014/main" id="{92950A6C-479C-4169-9E42-C284E15C3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121" y="1487730"/>
            <a:ext cx="1244574" cy="1941270"/>
          </a:xfrm>
          <a:prstGeom prst="rect">
            <a:avLst/>
          </a:prstGeom>
          <a:noFill/>
        </p:spPr>
      </p:pic>
      <p:pic>
        <p:nvPicPr>
          <p:cNvPr id="5" name="Picture 55" descr="image">
            <a:extLst>
              <a:ext uri="{FF2B5EF4-FFF2-40B4-BE49-F238E27FC236}">
                <a16:creationId xmlns:a16="http://schemas.microsoft.com/office/drawing/2014/main" id="{33F9CB16-D46F-4522-A349-0B29B1BA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089CA2-DA04-4F19-8FE3-309149528924}"/>
              </a:ext>
            </a:extLst>
          </p:cNvPr>
          <p:cNvSpPr txBox="1">
            <a:spLocks/>
          </p:cNvSpPr>
          <p:nvPr/>
        </p:nvSpPr>
        <p:spPr>
          <a:xfrm>
            <a:off x="378156" y="3549088"/>
            <a:ext cx="1457467" cy="536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>
                <a:solidFill>
                  <a:schemeClr val="accent2"/>
                </a:solidFill>
              </a:rPr>
              <a:t>* That is, paid for by funders, students and tax-payers.</a:t>
            </a:r>
          </a:p>
        </p:txBody>
      </p:sp>
      <p:pic>
        <p:nvPicPr>
          <p:cNvPr id="7" name="Camera 6">
            <a:extLst>
              <a:ext uri="{FF2B5EF4-FFF2-40B4-BE49-F238E27FC236}">
                <a16:creationId xmlns:a16="http://schemas.microsoft.com/office/drawing/2014/main" id="{08AF77FD-6E9B-0815-FFB2-22678FB4046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348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4C8B-975C-4BED-AA32-6DB20FD2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Liberate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EAE17-91E6-439D-BAEF-7FFBE8C37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755"/>
            <a:ext cx="10515600" cy="4893228"/>
          </a:xfrm>
        </p:spPr>
        <p:txBody>
          <a:bodyPr>
            <a:normAutofit/>
          </a:bodyPr>
          <a:lstStyle/>
          <a:p>
            <a:r>
              <a:rPr lang="en-GB" dirty="0"/>
              <a:t>Publish data alongside articles</a:t>
            </a:r>
          </a:p>
          <a:p>
            <a:pPr lvl="1"/>
            <a:r>
              <a:rPr lang="en-GB" dirty="0"/>
              <a:t>Required by many top journals</a:t>
            </a:r>
          </a:p>
          <a:p>
            <a:pPr lvl="1"/>
            <a:r>
              <a:rPr lang="en-GB" dirty="0"/>
              <a:t>Allows for reproduction</a:t>
            </a:r>
          </a:p>
          <a:p>
            <a:endParaRPr lang="en-GB" dirty="0"/>
          </a:p>
        </p:txBody>
      </p:sp>
      <p:pic>
        <p:nvPicPr>
          <p:cNvPr id="4" name="Picture 55" descr="image">
            <a:extLst>
              <a:ext uri="{FF2B5EF4-FFF2-40B4-BE49-F238E27FC236}">
                <a16:creationId xmlns:a16="http://schemas.microsoft.com/office/drawing/2014/main" id="{80B0F4A7-ADC4-4A2C-A55F-1046BF12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03D8AA-D2AD-4CD8-8C48-9D7F43E59C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7" r="2263"/>
          <a:stretch/>
        </p:blipFill>
        <p:spPr>
          <a:xfrm>
            <a:off x="502921" y="2883068"/>
            <a:ext cx="6609080" cy="3494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068768-A06A-4CB1-8824-0E79A7CB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57285">
            <a:off x="701039" y="3836243"/>
            <a:ext cx="5770881" cy="1742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amera 6">
            <a:extLst>
              <a:ext uri="{FF2B5EF4-FFF2-40B4-BE49-F238E27FC236}">
                <a16:creationId xmlns:a16="http://schemas.microsoft.com/office/drawing/2014/main" id="{6B686BF7-9A75-0815-E4DA-FAA8333C457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6335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9E2F-6A6E-D222-C98B-0C6956B7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Liberate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CDFB-64D0-FF8E-0ED8-249CFAA02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92874"/>
            <a:ext cx="10515600" cy="156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Chart: </a:t>
            </a:r>
            <a:r>
              <a:rPr lang="en-US" sz="1200" dirty="0">
                <a:hlinkClick r:id="rId3"/>
              </a:rPr>
              <a:t>economist.com</a:t>
            </a:r>
            <a:r>
              <a:rPr lang="en-US" sz="1200" dirty="0"/>
              <a:t> / original story: </a:t>
            </a:r>
            <a:r>
              <a:rPr lang="en-US" sz="1200" dirty="0">
                <a:hlinkClick r:id="rId4"/>
              </a:rPr>
              <a:t>datacolada.org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7BC5E-ECBE-C3F1-CD0D-E9B0B239B0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589"/>
          <a:stretch/>
        </p:blipFill>
        <p:spPr>
          <a:xfrm>
            <a:off x="838200" y="3569323"/>
            <a:ext cx="5085687" cy="2584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6C3F8-5F5A-2E88-4F7F-E15F2A60D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332113"/>
            <a:ext cx="5085687" cy="20594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BC8755-10B4-4D0E-FAF4-16CF629F8A21}"/>
              </a:ext>
            </a:extLst>
          </p:cNvPr>
          <p:cNvSpPr/>
          <p:nvPr/>
        </p:nvSpPr>
        <p:spPr>
          <a:xfrm>
            <a:off x="838200" y="3043451"/>
            <a:ext cx="3583675" cy="38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5" descr="image">
            <a:extLst>
              <a:ext uri="{FF2B5EF4-FFF2-40B4-BE49-F238E27FC236}">
                <a16:creationId xmlns:a16="http://schemas.microsoft.com/office/drawing/2014/main" id="{3A7AC54C-D0DC-63F7-A73D-16D60491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432526-9A3A-CAAE-A08D-A3496E4DC57B}"/>
              </a:ext>
            </a:extLst>
          </p:cNvPr>
          <p:cNvSpPr/>
          <p:nvPr/>
        </p:nvSpPr>
        <p:spPr>
          <a:xfrm>
            <a:off x="838200" y="3569323"/>
            <a:ext cx="2500086" cy="2584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5DA14974-5AAE-F7AE-A46B-6E4AD8D2E13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21250" y="1323832"/>
            <a:ext cx="3770750" cy="55341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784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8.3|5.4|2.7|8.3|9.8|23.7|1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1|9.1|11.8|8|3.7|4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7406</TotalTime>
  <Words>1245</Words>
  <Application>Microsoft Macintosh PowerPoint</Application>
  <PresentationFormat>Widescreen</PresentationFormat>
  <Paragraphs>175</Paragraphs>
  <Slides>23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Times New Roman</vt:lpstr>
      <vt:lpstr>Office Theme</vt:lpstr>
      <vt:lpstr>think-cell Slide</vt:lpstr>
      <vt:lpstr>PowerPoint Presentation</vt:lpstr>
      <vt:lpstr>Open Science</vt:lpstr>
      <vt:lpstr>Not just about Open Access</vt:lpstr>
      <vt:lpstr>Why?</vt:lpstr>
      <vt:lpstr>Address replication crisis</vt:lpstr>
      <vt:lpstr>Estimating the reproducibility of psychological science</vt:lpstr>
      <vt:lpstr>Liberate knowledge</vt:lpstr>
      <vt:lpstr>Liberate data</vt:lpstr>
      <vt:lpstr>Liberate data</vt:lpstr>
      <vt:lpstr>Liberate data</vt:lpstr>
      <vt:lpstr>Open qualitative data</vt:lpstr>
      <vt:lpstr>Open methods &amp; open process</vt:lpstr>
      <vt:lpstr>Open methods &amp; open process</vt:lpstr>
      <vt:lpstr>Pre-registrations</vt:lpstr>
      <vt:lpstr>Pre-registrations</vt:lpstr>
      <vt:lpstr>The new ”gold standard”? Registered Reports</vt:lpstr>
      <vt:lpstr>Open Source software</vt:lpstr>
      <vt:lpstr>Open Source software</vt:lpstr>
      <vt:lpstr>Liberate teaching materials</vt:lpstr>
      <vt:lpstr>Liberate teaching materials</vt:lpstr>
      <vt:lpstr>Open Science at Birkbeck</vt:lpstr>
      <vt:lpstr>Get involved with Open Science</vt:lpstr>
      <vt:lpstr>My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 wallrich</dc:creator>
  <cp:lastModifiedBy>Lukas Wallrich (Staff)</cp:lastModifiedBy>
  <cp:revision>47</cp:revision>
  <dcterms:created xsi:type="dcterms:W3CDTF">2019-11-07T08:19:14Z</dcterms:created>
  <dcterms:modified xsi:type="dcterms:W3CDTF">2023-02-06T11:04:49Z</dcterms:modified>
</cp:coreProperties>
</file>